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Lst>
  <p:notesMasterIdLst>
    <p:notesMasterId r:id="rId66"/>
  </p:notesMasterIdLst>
  <p:handoutMasterIdLst>
    <p:handoutMasterId r:id="rId67"/>
  </p:handoutMasterIdLst>
  <p:sldIdLst>
    <p:sldId id="256" r:id="rId2"/>
    <p:sldId id="520" r:id="rId3"/>
    <p:sldId id="300" r:id="rId4"/>
    <p:sldId id="258" r:id="rId5"/>
    <p:sldId id="537" r:id="rId6"/>
    <p:sldId id="260" r:id="rId7"/>
    <p:sldId id="538" r:id="rId8"/>
    <p:sldId id="543" r:id="rId9"/>
    <p:sldId id="539" r:id="rId10"/>
    <p:sldId id="540" r:id="rId11"/>
    <p:sldId id="541" r:id="rId12"/>
    <p:sldId id="544" r:id="rId13"/>
    <p:sldId id="545" r:id="rId14"/>
    <p:sldId id="280" r:id="rId15"/>
    <p:sldId id="548" r:id="rId16"/>
    <p:sldId id="511" r:id="rId17"/>
    <p:sldId id="524" r:id="rId18"/>
    <p:sldId id="527" r:id="rId19"/>
    <p:sldId id="262" r:id="rId20"/>
    <p:sldId id="263" r:id="rId21"/>
    <p:sldId id="270" r:id="rId22"/>
    <p:sldId id="535" r:id="rId23"/>
    <p:sldId id="264" r:id="rId24"/>
    <p:sldId id="269" r:id="rId25"/>
    <p:sldId id="536" r:id="rId26"/>
    <p:sldId id="272" r:id="rId27"/>
    <p:sldId id="265" r:id="rId28"/>
    <p:sldId id="271" r:id="rId29"/>
    <p:sldId id="266" r:id="rId30"/>
    <p:sldId id="267" r:id="rId31"/>
    <p:sldId id="268" r:id="rId32"/>
    <p:sldId id="273" r:id="rId33"/>
    <p:sldId id="277" r:id="rId34"/>
    <p:sldId id="274" r:id="rId35"/>
    <p:sldId id="275" r:id="rId36"/>
    <p:sldId id="278" r:id="rId37"/>
    <p:sldId id="279" r:id="rId38"/>
    <p:sldId id="276" r:id="rId39"/>
    <p:sldId id="528" r:id="rId40"/>
    <p:sldId id="281" r:id="rId41"/>
    <p:sldId id="284" r:id="rId42"/>
    <p:sldId id="282" r:id="rId43"/>
    <p:sldId id="529" r:id="rId44"/>
    <p:sldId id="287" r:id="rId45"/>
    <p:sldId id="530" r:id="rId46"/>
    <p:sldId id="293" r:id="rId47"/>
    <p:sldId id="531" r:id="rId48"/>
    <p:sldId id="291" r:id="rId49"/>
    <p:sldId id="532" r:id="rId50"/>
    <p:sldId id="533" r:id="rId51"/>
    <p:sldId id="534" r:id="rId52"/>
    <p:sldId id="361" r:id="rId53"/>
    <p:sldId id="363" r:id="rId54"/>
    <p:sldId id="364" r:id="rId55"/>
    <p:sldId id="365" r:id="rId56"/>
    <p:sldId id="366" r:id="rId57"/>
    <p:sldId id="367" r:id="rId58"/>
    <p:sldId id="368" r:id="rId59"/>
    <p:sldId id="369" r:id="rId60"/>
    <p:sldId id="370" r:id="rId61"/>
    <p:sldId id="371" r:id="rId62"/>
    <p:sldId id="373" r:id="rId63"/>
    <p:sldId id="372" r:id="rId64"/>
    <p:sldId id="374" r:id="rId65"/>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00FF"/>
    <a:srgbClr val="001746"/>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86275" autoAdjust="0"/>
  </p:normalViewPr>
  <p:slideViewPr>
    <p:cSldViewPr snapToGrid="0">
      <p:cViewPr varScale="1">
        <p:scale>
          <a:sx n="65" d="100"/>
          <a:sy n="65" d="100"/>
        </p:scale>
        <p:origin x="350"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61722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617220"/>
          </a:xfrm>
          <a:prstGeom prst="rect">
            <a:avLst/>
          </a:prstGeom>
        </p:spPr>
        <p:txBody>
          <a:bodyPr vert="horz" lIns="96661" tIns="48331" rIns="96661" bIns="48331" rtlCol="0"/>
          <a:lstStyle>
            <a:lvl1pPr algn="r">
              <a:defRPr sz="1300"/>
            </a:lvl1pPr>
          </a:lstStyle>
          <a:p>
            <a:fld id="{D958DD5F-0350-439C-8A1C-0FD57AC6315F}" type="datetimeFigureOut">
              <a:rPr lang="en-US" smtClean="0"/>
              <a:pPr/>
              <a:t>10/7/2024</a:t>
            </a:fld>
            <a:endParaRPr lang="en-US"/>
          </a:p>
        </p:txBody>
      </p:sp>
      <p:sp>
        <p:nvSpPr>
          <p:cNvPr id="4" name="Footer Placeholder 3"/>
          <p:cNvSpPr>
            <a:spLocks noGrp="1"/>
          </p:cNvSpPr>
          <p:nvPr>
            <p:ph type="ftr" sz="quarter" idx="2"/>
          </p:nvPr>
        </p:nvSpPr>
        <p:spPr>
          <a:xfrm>
            <a:off x="0" y="11725038"/>
            <a:ext cx="3169920" cy="61722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11725038"/>
            <a:ext cx="3169920" cy="617220"/>
          </a:xfrm>
          <a:prstGeom prst="rect">
            <a:avLst/>
          </a:prstGeom>
        </p:spPr>
        <p:txBody>
          <a:bodyPr vert="horz" lIns="96661" tIns="48331" rIns="96661" bIns="48331" rtlCol="0" anchor="b"/>
          <a:lstStyle>
            <a:lvl1pPr algn="r">
              <a:defRPr sz="1300"/>
            </a:lvl1pPr>
          </a:lstStyle>
          <a:p>
            <a:fld id="{0D9D9759-5064-4620-8313-CCA6F6FAB088}"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61722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617220"/>
          </a:xfrm>
          <a:prstGeom prst="rect">
            <a:avLst/>
          </a:prstGeom>
        </p:spPr>
        <p:txBody>
          <a:bodyPr vert="horz" lIns="96661" tIns="48331" rIns="96661" bIns="48331" rtlCol="0"/>
          <a:lstStyle>
            <a:lvl1pPr algn="r">
              <a:defRPr sz="1300"/>
            </a:lvl1pPr>
          </a:lstStyle>
          <a:p>
            <a:fld id="{BD16A1E7-D73C-4840-A8C6-B9DB9ADD5062}" type="datetimeFigureOut">
              <a:rPr lang="en-US" smtClean="0"/>
              <a:pPr/>
              <a:t>10/7/2024</a:t>
            </a:fld>
            <a:endParaRPr lang="en-US"/>
          </a:p>
        </p:txBody>
      </p:sp>
      <p:sp>
        <p:nvSpPr>
          <p:cNvPr id="4" name="Slide Image Placeholder 3"/>
          <p:cNvSpPr>
            <a:spLocks noGrp="1" noRot="1" noChangeAspect="1"/>
          </p:cNvSpPr>
          <p:nvPr>
            <p:ph type="sldImg" idx="2"/>
          </p:nvPr>
        </p:nvSpPr>
        <p:spPr>
          <a:xfrm>
            <a:off x="-457200" y="927100"/>
            <a:ext cx="8229600" cy="46291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5863590"/>
            <a:ext cx="5852160" cy="555498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725038"/>
            <a:ext cx="3169920" cy="61722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11725038"/>
            <a:ext cx="3169920" cy="617220"/>
          </a:xfrm>
          <a:prstGeom prst="rect">
            <a:avLst/>
          </a:prstGeom>
        </p:spPr>
        <p:txBody>
          <a:bodyPr vert="horz" lIns="96661" tIns="48331" rIns="96661" bIns="48331" rtlCol="0" anchor="b"/>
          <a:lstStyle>
            <a:lvl1pPr algn="r">
              <a:defRPr sz="1300"/>
            </a:lvl1pPr>
          </a:lstStyle>
          <a:p>
            <a:fld id="{7B6DEC0E-76DC-4568-BD6E-1F56000DC150}"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6DEC0E-76DC-4568-BD6E-1F56000DC150}" type="slidenum">
              <a:rPr lang="en-US" smtClean="0"/>
              <a:pPr/>
              <a:t>6</a:t>
            </a:fld>
            <a:endParaRPr lang="en-US"/>
          </a:p>
        </p:txBody>
      </p:sp>
    </p:spTree>
    <p:extLst>
      <p:ext uri="{BB962C8B-B14F-4D97-AF65-F5344CB8AC3E}">
        <p14:creationId xmlns:p14="http://schemas.microsoft.com/office/powerpoint/2010/main" val="3610169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on the idea that not all data generated by devices needs to be transmitted to centralized locations for processing. Instead, it should be processed closer to where it is created, especially when real-time decision-making is required. This is an evolution from the </a:t>
            </a:r>
            <a:r>
              <a:rPr lang="en-US" b="1" dirty="0"/>
              <a:t>traditional centralized cloud model</a:t>
            </a:r>
            <a:r>
              <a:rPr lang="en-US" dirty="0"/>
              <a:t> toward a </a:t>
            </a:r>
            <a:r>
              <a:rPr lang="en-US" b="1" dirty="0"/>
              <a:t>decentralized computing approach</a:t>
            </a:r>
            <a:r>
              <a:rPr lang="en-US" dirty="0"/>
              <a:t>.</a:t>
            </a:r>
            <a:endParaRPr lang="en-IN" dirty="0"/>
          </a:p>
        </p:txBody>
      </p:sp>
      <p:sp>
        <p:nvSpPr>
          <p:cNvPr id="4" name="Slide Number Placeholder 3"/>
          <p:cNvSpPr>
            <a:spLocks noGrp="1"/>
          </p:cNvSpPr>
          <p:nvPr>
            <p:ph type="sldNum" sz="quarter" idx="5"/>
          </p:nvPr>
        </p:nvSpPr>
        <p:spPr/>
        <p:txBody>
          <a:bodyPr/>
          <a:lstStyle/>
          <a:p>
            <a:fld id="{BF294B98-9C17-4463-BEB4-2E63F2750E49}" type="slidenum">
              <a:rPr lang="en-IN" smtClean="0"/>
              <a:t>39</a:t>
            </a:fld>
            <a:endParaRPr lang="en-IN"/>
          </a:p>
        </p:txBody>
      </p:sp>
    </p:spTree>
    <p:extLst>
      <p:ext uri="{BB962C8B-B14F-4D97-AF65-F5344CB8AC3E}">
        <p14:creationId xmlns:p14="http://schemas.microsoft.com/office/powerpoint/2010/main" val="368015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Cloud:</a:t>
            </a:r>
            <a:endParaRPr lang="en-US" dirty="0"/>
          </a:p>
          <a:p>
            <a:pPr>
              <a:buFont typeface="Arial" panose="020B0604020202020204" pitchFamily="34" charset="0"/>
              <a:buChar char="•"/>
            </a:pPr>
            <a:r>
              <a:rPr lang="en-US" dirty="0"/>
              <a:t>Consists of a master station, micro-application management, and Agile Controller-IoT.</a:t>
            </a:r>
          </a:p>
          <a:p>
            <a:pPr>
              <a:buFont typeface="Arial" panose="020B0604020202020204" pitchFamily="34" charset="0"/>
              <a:buChar char="•"/>
            </a:pPr>
            <a:r>
              <a:rPr lang="en-US" dirty="0"/>
              <a:t>Functions include DTU management, online device monitoring, fault rectification, asset management, big data analytics, and AI applications.</a:t>
            </a:r>
          </a:p>
          <a:p>
            <a:r>
              <a:rPr lang="en-US" b="1" dirty="0"/>
              <a:t>2. Pipe:</a:t>
            </a:r>
            <a:endParaRPr lang="en-US" dirty="0"/>
          </a:p>
          <a:p>
            <a:pPr>
              <a:buFont typeface="Arial" panose="020B0604020202020204" pitchFamily="34" charset="0"/>
              <a:buChar char="•"/>
            </a:pPr>
            <a:r>
              <a:rPr lang="en-US" dirty="0"/>
              <a:t>Refers to WAN communication networks (e.g., Ethernet, wireless) for data exchange between cloud and edge.</a:t>
            </a:r>
          </a:p>
          <a:p>
            <a:pPr>
              <a:buFont typeface="Arial" panose="020B0604020202020204" pitchFamily="34" charset="0"/>
              <a:buChar char="•"/>
            </a:pPr>
            <a:r>
              <a:rPr lang="en-US" dirty="0"/>
              <a:t>Local communication networks use technologies like PLC-IoT and RF-Mesh for data transmission between terminal devices and the edge.</a:t>
            </a:r>
          </a:p>
          <a:p>
            <a:r>
              <a:rPr lang="en-US" b="1" dirty="0"/>
              <a:t>3. Edge:</a:t>
            </a:r>
            <a:endParaRPr lang="en-US" dirty="0"/>
          </a:p>
          <a:p>
            <a:pPr>
              <a:buFont typeface="Arial" panose="020B0604020202020204" pitchFamily="34" charset="0"/>
              <a:buChar char="•"/>
            </a:pPr>
            <a:r>
              <a:rPr lang="en-US" dirty="0"/>
              <a:t>Deploys an edge computing gateway at the network edge to provide a container platform for service applications.</a:t>
            </a:r>
          </a:p>
          <a:p>
            <a:pPr>
              <a:buFont typeface="Arial" panose="020B0604020202020204" pitchFamily="34" charset="0"/>
              <a:buChar char="•"/>
            </a:pPr>
            <a:r>
              <a:rPr lang="en-US" dirty="0"/>
              <a:t>Offers open APIs in containers for application invocation, enabling flexible service deployment.</a:t>
            </a:r>
          </a:p>
          <a:p>
            <a:r>
              <a:rPr lang="en-US" b="1" dirty="0"/>
              <a:t>4. Device:</a:t>
            </a:r>
            <a:endParaRPr lang="en-US" dirty="0"/>
          </a:p>
          <a:p>
            <a:pPr>
              <a:buFont typeface="Arial" panose="020B0604020202020204" pitchFamily="34" charset="0"/>
              <a:buChar char="•"/>
            </a:pPr>
            <a:r>
              <a:rPr lang="en-US" dirty="0"/>
              <a:t>Utilizes intelligent core communication modules for communication between intelligent terminal devices and the edge computing gateway.</a:t>
            </a:r>
          </a:p>
          <a:p>
            <a:pPr>
              <a:buFont typeface="Arial" panose="020B0604020202020204" pitchFamily="34" charset="0"/>
              <a:buChar char="•"/>
            </a:pPr>
            <a:r>
              <a:rPr lang="en-US" dirty="0"/>
              <a:t>Supports secondary integration of low-voltage devices through open APIs provided by Huawei.</a:t>
            </a:r>
          </a:p>
          <a:p>
            <a:endParaRPr lang="en-IN" dirty="0"/>
          </a:p>
        </p:txBody>
      </p:sp>
      <p:sp>
        <p:nvSpPr>
          <p:cNvPr id="4" name="Slide Number Placeholder 3"/>
          <p:cNvSpPr>
            <a:spLocks noGrp="1"/>
          </p:cNvSpPr>
          <p:nvPr>
            <p:ph type="sldNum" sz="quarter" idx="5"/>
          </p:nvPr>
        </p:nvSpPr>
        <p:spPr/>
        <p:txBody>
          <a:bodyPr/>
          <a:lstStyle/>
          <a:p>
            <a:fld id="{BF294B98-9C17-4463-BEB4-2E63F2750E49}" type="slidenum">
              <a:rPr lang="en-IN" smtClean="0"/>
              <a:t>45</a:t>
            </a:fld>
            <a:endParaRPr lang="en-IN"/>
          </a:p>
        </p:txBody>
      </p:sp>
    </p:spTree>
    <p:extLst>
      <p:ext uri="{BB962C8B-B14F-4D97-AF65-F5344CB8AC3E}">
        <p14:creationId xmlns:p14="http://schemas.microsoft.com/office/powerpoint/2010/main" val="264048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 y="6338655"/>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ctrTitle"/>
          </p:nvPr>
        </p:nvSpPr>
        <p:spPr>
          <a:xfrm>
            <a:off x="180000" y="819151"/>
            <a:ext cx="11833200" cy="1800000"/>
          </a:xfrm>
        </p:spPr>
        <p:txBody>
          <a:bodyPr anchor="t">
            <a:normAutofit/>
          </a:bodyPr>
          <a:lstStyle>
            <a:lvl1pPr algn="ctr">
              <a:defRPr sz="4800">
                <a:solidFill>
                  <a:srgbClr val="C00000"/>
                </a:solidFill>
              </a:defRPr>
            </a:lvl1pPr>
          </a:lstStyle>
          <a:p>
            <a:r>
              <a:rPr lang="en-US"/>
              <a:t>Click to edit Master title style</a:t>
            </a:r>
            <a:endParaRPr lang="en-IN" dirty="0"/>
          </a:p>
        </p:txBody>
      </p:sp>
      <p:sp>
        <p:nvSpPr>
          <p:cNvPr id="3" name="Subtitle 2"/>
          <p:cNvSpPr>
            <a:spLocks noGrp="1"/>
          </p:cNvSpPr>
          <p:nvPr>
            <p:ph type="subTitle" idx="1"/>
          </p:nvPr>
        </p:nvSpPr>
        <p:spPr>
          <a:xfrm>
            <a:off x="180000" y="2716663"/>
            <a:ext cx="11833200" cy="1440000"/>
          </a:xfrm>
        </p:spPr>
        <p:txBody>
          <a:bodyPr/>
          <a:lstStyle>
            <a:lvl1pPr marL="0" indent="0" algn="ctr">
              <a:buNone/>
              <a:defRPr sz="2400" i="1">
                <a:solidFill>
                  <a:srgbClr val="00339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b="1" i="1">
                <a:solidFill>
                  <a:schemeClr val="bg1"/>
                </a:solidFill>
              </a:defRPr>
            </a:lvl1pPr>
          </a:lstStyle>
          <a:p>
            <a:fld id="{933DFA30-BED5-42D3-B867-797774ECE732}" type="datetime1">
              <a:rPr lang="en-IN" smtClean="0"/>
              <a:t>07-10-2024</a:t>
            </a:fld>
            <a:endParaRPr lang="en-IN"/>
          </a:p>
        </p:txBody>
      </p:sp>
      <p:sp>
        <p:nvSpPr>
          <p:cNvPr id="5" name="Footer Placeholder 4"/>
          <p:cNvSpPr>
            <a:spLocks noGrp="1"/>
          </p:cNvSpPr>
          <p:nvPr>
            <p:ph type="ftr" sz="quarter" idx="11"/>
          </p:nvPr>
        </p:nvSpPr>
        <p:spPr/>
        <p:txBody>
          <a:bodyPr/>
          <a:lstStyle>
            <a:lvl1pPr>
              <a:defRPr b="1" i="1">
                <a:solidFill>
                  <a:schemeClr val="bg1"/>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p:cNvSpPr>
            <a:spLocks noGrp="1"/>
          </p:cNvSpPr>
          <p:nvPr>
            <p:ph type="sldNum" sz="quarter" idx="12"/>
          </p:nvPr>
        </p:nvSpPr>
        <p:spPr/>
        <p:txBody>
          <a:bodyPr/>
          <a:lstStyle>
            <a:lvl1pPr>
              <a:defRPr b="1" i="1">
                <a:solidFill>
                  <a:schemeClr val="bg1"/>
                </a:solidFill>
              </a:defRPr>
            </a:lvl1pPr>
          </a:lstStyle>
          <a:p>
            <a:fld id="{109FE641-3CB4-439D-91EC-AFED2D1D9C79}" type="slidenum">
              <a:rPr lang="en-IN" smtClean="0"/>
              <a:pPr/>
              <a:t>‹#›</a:t>
            </a:fld>
            <a:endParaRPr lang="en-IN"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6600" y="4396417"/>
            <a:ext cx="6480000" cy="1702484"/>
          </a:xfrm>
          <a:prstGeom prst="rect">
            <a:avLst/>
          </a:prstGeom>
        </p:spPr>
      </p:pic>
      <p:sp>
        <p:nvSpPr>
          <p:cNvPr id="9" name="AutoShape 2" descr="SASTRA"/>
          <p:cNvSpPr>
            <a:spLocks noChangeAspect="1" noChangeArrowheads="1"/>
          </p:cNvSpPr>
          <p:nvPr userDrawn="1"/>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07300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1" y="6338655"/>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b="1" i="1">
                <a:solidFill>
                  <a:schemeClr val="bg1"/>
                </a:solidFill>
              </a:defRPr>
            </a:lvl1pPr>
          </a:lstStyle>
          <a:p>
            <a:fld id="{2EAE4828-AFC1-45FA-91F9-D6099B4F93C6}" type="datetime1">
              <a:rPr lang="en-IN" smtClean="0"/>
              <a:t>07-10-2024</a:t>
            </a:fld>
            <a:endParaRPr lang="en-IN" dirty="0"/>
          </a:p>
        </p:txBody>
      </p:sp>
      <p:sp>
        <p:nvSpPr>
          <p:cNvPr id="5" name="Footer Placeholder 4"/>
          <p:cNvSpPr>
            <a:spLocks noGrp="1"/>
          </p:cNvSpPr>
          <p:nvPr>
            <p:ph type="ftr" sz="quarter" idx="11"/>
          </p:nvPr>
        </p:nvSpPr>
        <p:spPr/>
        <p:txBody>
          <a:bodyPr/>
          <a:lstStyle>
            <a:lvl1pPr>
              <a:defRPr b="1" i="1">
                <a:solidFill>
                  <a:schemeClr val="bg1"/>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p:cNvSpPr>
            <a:spLocks noGrp="1"/>
          </p:cNvSpPr>
          <p:nvPr>
            <p:ph type="sldNum" sz="quarter" idx="12"/>
          </p:nvPr>
        </p:nvSpPr>
        <p:spPr/>
        <p:txBody>
          <a:bodyPr/>
          <a:lstStyle>
            <a:lvl1pPr>
              <a:defRPr b="1" i="1">
                <a:solidFill>
                  <a:schemeClr val="bg1"/>
                </a:solidFill>
              </a:defRPr>
            </a:lvl1pPr>
          </a:lstStyle>
          <a:p>
            <a:fld id="{109FE641-3CB4-439D-91EC-AFED2D1D9C79}" type="slidenum">
              <a:rPr lang="en-IN" smtClean="0"/>
              <a:pPr/>
              <a:t>‹#›</a:t>
            </a:fld>
            <a:endParaRPr lang="en-IN" dirty="0"/>
          </a:p>
        </p:txBody>
      </p:sp>
    </p:spTree>
    <p:extLst>
      <p:ext uri="{BB962C8B-B14F-4D97-AF65-F5344CB8AC3E}">
        <p14:creationId xmlns:p14="http://schemas.microsoft.com/office/powerpoint/2010/main" val="1795945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 y="6338655"/>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Vertical Title 1"/>
          <p:cNvSpPr>
            <a:spLocks noGrp="1"/>
          </p:cNvSpPr>
          <p:nvPr>
            <p:ph type="title" orient="vert"/>
          </p:nvPr>
        </p:nvSpPr>
        <p:spPr>
          <a:xfrm>
            <a:off x="9672000" y="365125"/>
            <a:ext cx="21600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360000" y="365125"/>
            <a:ext cx="9103314"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b="1" i="1">
                <a:solidFill>
                  <a:schemeClr val="bg1"/>
                </a:solidFill>
              </a:defRPr>
            </a:lvl1pPr>
          </a:lstStyle>
          <a:p>
            <a:fld id="{298EC70E-F1AC-42EE-B254-359F7EAEE55F}" type="datetime1">
              <a:rPr lang="en-IN" smtClean="0"/>
              <a:t>07-10-2024</a:t>
            </a:fld>
            <a:endParaRPr lang="en-IN" dirty="0"/>
          </a:p>
        </p:txBody>
      </p:sp>
      <p:sp>
        <p:nvSpPr>
          <p:cNvPr id="5" name="Footer Placeholder 4"/>
          <p:cNvSpPr>
            <a:spLocks noGrp="1"/>
          </p:cNvSpPr>
          <p:nvPr>
            <p:ph type="ftr" sz="quarter" idx="11"/>
          </p:nvPr>
        </p:nvSpPr>
        <p:spPr/>
        <p:txBody>
          <a:bodyPr/>
          <a:lstStyle>
            <a:lvl1pPr>
              <a:defRPr b="1" i="1">
                <a:solidFill>
                  <a:schemeClr val="bg1"/>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p:cNvSpPr>
            <a:spLocks noGrp="1"/>
          </p:cNvSpPr>
          <p:nvPr>
            <p:ph type="sldNum" sz="quarter" idx="12"/>
          </p:nvPr>
        </p:nvSpPr>
        <p:spPr/>
        <p:txBody>
          <a:bodyPr/>
          <a:lstStyle>
            <a:lvl1pPr>
              <a:defRPr b="1" i="1">
                <a:solidFill>
                  <a:schemeClr val="bg1"/>
                </a:solidFill>
              </a:defRPr>
            </a:lvl1pPr>
          </a:lstStyle>
          <a:p>
            <a:fld id="{109FE641-3CB4-439D-91EC-AFED2D1D9C79}" type="slidenum">
              <a:rPr lang="en-IN" smtClean="0"/>
              <a:pPr/>
              <a:t>‹#›</a:t>
            </a:fld>
            <a:endParaRPr lang="en-IN" dirty="0"/>
          </a:p>
        </p:txBody>
      </p:sp>
    </p:spTree>
    <p:extLst>
      <p:ext uri="{BB962C8B-B14F-4D97-AF65-F5344CB8AC3E}">
        <p14:creationId xmlns:p14="http://schemas.microsoft.com/office/powerpoint/2010/main" val="2555054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1" y="6325007"/>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i="1" dirty="0">
              <a:solidFill>
                <a:schemeClr val="bg1"/>
              </a:solidFill>
            </a:endParaRPr>
          </a:p>
        </p:txBody>
      </p:sp>
      <p:sp>
        <p:nvSpPr>
          <p:cNvPr id="8" name="Freeform 7"/>
          <p:cNvSpPr/>
          <p:nvPr/>
        </p:nvSpPr>
        <p:spPr>
          <a:xfrm rot="5400000" flipV="1">
            <a:off x="11548200" y="283801"/>
            <a:ext cx="929142" cy="361544"/>
          </a:xfrm>
          <a:custGeom>
            <a:avLst/>
            <a:gdLst>
              <a:gd name="connsiteX0" fmla="*/ 0 w 929142"/>
              <a:gd name="connsiteY0" fmla="*/ 73543 h 361544"/>
              <a:gd name="connsiteX1" fmla="*/ 0 w 929142"/>
              <a:gd name="connsiteY1" fmla="*/ 361543 h 361544"/>
              <a:gd name="connsiteX2" fmla="*/ 813942 w 929142"/>
              <a:gd name="connsiteY2" fmla="*/ 361543 h 361544"/>
              <a:gd name="connsiteX3" fmla="*/ 813942 w 929142"/>
              <a:gd name="connsiteY3" fmla="*/ 361544 h 361544"/>
              <a:gd name="connsiteX4" fmla="*/ 929142 w 929142"/>
              <a:gd name="connsiteY4" fmla="*/ 361544 h 361544"/>
              <a:gd name="connsiteX5" fmla="*/ 929142 w 929142"/>
              <a:gd name="connsiteY5" fmla="*/ 0 h 361544"/>
              <a:gd name="connsiteX6" fmla="*/ 813942 w 929142"/>
              <a:gd name="connsiteY6" fmla="*/ 0 h 361544"/>
              <a:gd name="connsiteX7" fmla="*/ 813942 w 929142"/>
              <a:gd name="connsiteY7" fmla="*/ 3026 h 36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142" h="361544">
                <a:moveTo>
                  <a:pt x="0" y="73543"/>
                </a:moveTo>
                <a:lnTo>
                  <a:pt x="0" y="361543"/>
                </a:lnTo>
                <a:lnTo>
                  <a:pt x="813942" y="361543"/>
                </a:lnTo>
                <a:lnTo>
                  <a:pt x="813942" y="361544"/>
                </a:lnTo>
                <a:lnTo>
                  <a:pt x="929142" y="361544"/>
                </a:lnTo>
                <a:lnTo>
                  <a:pt x="929142" y="0"/>
                </a:lnTo>
                <a:lnTo>
                  <a:pt x="813942" y="0"/>
                </a:lnTo>
                <a:lnTo>
                  <a:pt x="813942" y="3026"/>
                </a:lnTo>
                <a:close/>
              </a:path>
            </a:pathLst>
          </a:cu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 name="Picture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51308" y="-13650"/>
            <a:ext cx="3006000" cy="996556"/>
          </a:xfrm>
          <a:prstGeom prst="rect">
            <a:avLst/>
          </a:prstGeom>
        </p:spPr>
      </p:pic>
      <p:sp>
        <p:nvSpPr>
          <p:cNvPr id="9" name="Freeform 8"/>
          <p:cNvSpPr/>
          <p:nvPr/>
        </p:nvSpPr>
        <p:spPr>
          <a:xfrm>
            <a:off x="-1" y="-4530"/>
            <a:ext cx="8940920" cy="935918"/>
          </a:xfrm>
          <a:custGeom>
            <a:avLst/>
            <a:gdLst>
              <a:gd name="connsiteX0" fmla="*/ 8580920 w 8940920"/>
              <a:gd name="connsiteY0" fmla="*/ 0 h 935918"/>
              <a:gd name="connsiteX1" fmla="*/ 8940920 w 8940920"/>
              <a:gd name="connsiteY1" fmla="*/ 0 h 935918"/>
              <a:gd name="connsiteX2" fmla="*/ 8869866 w 8940920"/>
              <a:gd name="connsiteY2" fmla="*/ 817118 h 935918"/>
              <a:gd name="connsiteX3" fmla="*/ 8874000 w 8940920"/>
              <a:gd name="connsiteY3" fmla="*/ 817118 h 935918"/>
              <a:gd name="connsiteX4" fmla="*/ 8874000 w 8940920"/>
              <a:gd name="connsiteY4" fmla="*/ 935918 h 935918"/>
              <a:gd name="connsiteX5" fmla="*/ 0 w 8940920"/>
              <a:gd name="connsiteY5" fmla="*/ 935918 h 935918"/>
              <a:gd name="connsiteX6" fmla="*/ 0 w 8940920"/>
              <a:gd name="connsiteY6" fmla="*/ 817118 h 935918"/>
              <a:gd name="connsiteX7" fmla="*/ 1 w 8940920"/>
              <a:gd name="connsiteY7" fmla="*/ 817118 h 935918"/>
              <a:gd name="connsiteX8" fmla="*/ 1 w 8940920"/>
              <a:gd name="connsiteY8" fmla="*/ 209 h 935918"/>
              <a:gd name="connsiteX9" fmla="*/ 8580920 w 8940920"/>
              <a:gd name="connsiteY9" fmla="*/ 209 h 9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40920" h="935918">
                <a:moveTo>
                  <a:pt x="8580920" y="0"/>
                </a:moveTo>
                <a:lnTo>
                  <a:pt x="8940920" y="0"/>
                </a:lnTo>
                <a:lnTo>
                  <a:pt x="8869866" y="817118"/>
                </a:lnTo>
                <a:lnTo>
                  <a:pt x="8874000" y="817118"/>
                </a:lnTo>
                <a:lnTo>
                  <a:pt x="8874000" y="935918"/>
                </a:lnTo>
                <a:lnTo>
                  <a:pt x="0" y="935918"/>
                </a:lnTo>
                <a:lnTo>
                  <a:pt x="0" y="817118"/>
                </a:lnTo>
                <a:lnTo>
                  <a:pt x="1" y="817118"/>
                </a:lnTo>
                <a:lnTo>
                  <a:pt x="1" y="209"/>
                </a:lnTo>
                <a:lnTo>
                  <a:pt x="8580920" y="209"/>
                </a:lnTo>
                <a:close/>
              </a:path>
            </a:pathLst>
          </a:cu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180000" y="0"/>
            <a:ext cx="11833200" cy="900000"/>
          </a:xfrm>
        </p:spPr>
        <p:txBody>
          <a:bodyPr>
            <a:normAutofit/>
          </a:bodyPr>
          <a:lstStyle>
            <a:lvl1pPr>
              <a:defRPr sz="3200">
                <a:solidFill>
                  <a:schemeClr val="bg1"/>
                </a:solidFill>
              </a:defRPr>
            </a:lvl1pPr>
          </a:lstStyle>
          <a:p>
            <a:r>
              <a:rPr lang="en-US"/>
              <a:t>Click to edit Master title style</a:t>
            </a:r>
            <a:endParaRPr lang="en-IN" dirty="0"/>
          </a:p>
        </p:txBody>
      </p:sp>
      <p:sp>
        <p:nvSpPr>
          <p:cNvPr id="3" name="Content Placeholder 2"/>
          <p:cNvSpPr>
            <a:spLocks noGrp="1"/>
          </p:cNvSpPr>
          <p:nvPr>
            <p:ph idx="1"/>
          </p:nvPr>
        </p:nvSpPr>
        <p:spPr>
          <a:xfrm>
            <a:off x="180000" y="1080000"/>
            <a:ext cx="11833200" cy="5184000"/>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Date Placeholder 3"/>
          <p:cNvSpPr>
            <a:spLocks noGrp="1"/>
          </p:cNvSpPr>
          <p:nvPr>
            <p:ph type="dt" sz="half" idx="10"/>
          </p:nvPr>
        </p:nvSpPr>
        <p:spPr/>
        <p:txBody>
          <a:bodyPr/>
          <a:lstStyle>
            <a:lvl1pPr>
              <a:defRPr b="1" i="1">
                <a:solidFill>
                  <a:schemeClr val="bg1"/>
                </a:solidFill>
              </a:defRPr>
            </a:lvl1pPr>
          </a:lstStyle>
          <a:p>
            <a:fld id="{5578A1BA-97B6-4F7F-A8A5-5A072CAD92CD}" type="datetime1">
              <a:rPr lang="en-IN" smtClean="0"/>
              <a:t>07-10-2024</a:t>
            </a:fld>
            <a:endParaRPr lang="en-IN" dirty="0"/>
          </a:p>
        </p:txBody>
      </p:sp>
      <p:sp>
        <p:nvSpPr>
          <p:cNvPr id="5" name="Footer Placeholder 4"/>
          <p:cNvSpPr>
            <a:spLocks noGrp="1"/>
          </p:cNvSpPr>
          <p:nvPr>
            <p:ph type="ftr" sz="quarter" idx="11"/>
          </p:nvPr>
        </p:nvSpPr>
        <p:spPr/>
        <p:txBody>
          <a:bodyPr/>
          <a:lstStyle>
            <a:lvl1pPr>
              <a:defRPr b="1" i="1">
                <a:solidFill>
                  <a:schemeClr val="bg1"/>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p:cNvSpPr>
            <a:spLocks noGrp="1"/>
          </p:cNvSpPr>
          <p:nvPr>
            <p:ph type="sldNum" sz="quarter" idx="12"/>
          </p:nvPr>
        </p:nvSpPr>
        <p:spPr/>
        <p:txBody>
          <a:bodyPr/>
          <a:lstStyle>
            <a:lvl1pPr>
              <a:defRPr b="1" i="1">
                <a:solidFill>
                  <a:schemeClr val="bg1"/>
                </a:solidFill>
              </a:defRPr>
            </a:lvl1pPr>
          </a:lstStyle>
          <a:p>
            <a:fld id="{109FE641-3CB4-439D-91EC-AFED2D1D9C79}" type="slidenum">
              <a:rPr lang="en-IN" smtClean="0"/>
              <a:pPr/>
              <a:t>‹#›</a:t>
            </a:fld>
            <a:endParaRPr lang="en-IN" dirty="0"/>
          </a:p>
        </p:txBody>
      </p:sp>
    </p:spTree>
    <p:extLst>
      <p:ext uri="{BB962C8B-B14F-4D97-AF65-F5344CB8AC3E}">
        <p14:creationId xmlns:p14="http://schemas.microsoft.com/office/powerpoint/2010/main" val="929204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p:cNvSpPr/>
          <p:nvPr/>
        </p:nvSpPr>
        <p:spPr>
          <a:xfrm>
            <a:off x="831850" y="389648"/>
            <a:ext cx="10515600" cy="2944102"/>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 y="6338655"/>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 y="6338655"/>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31850" y="426844"/>
            <a:ext cx="10515600" cy="2852737"/>
          </a:xfrm>
        </p:spPr>
        <p:txBody>
          <a:bodyPr anchor="t">
            <a:normAutofit/>
          </a:bodyPr>
          <a:lstStyle>
            <a:lvl1pPr>
              <a:defRPr sz="4800">
                <a:solidFill>
                  <a:schemeClr val="bg1"/>
                </a:solidFill>
              </a:defRPr>
            </a:lvl1pPr>
          </a:lstStyle>
          <a:p>
            <a:r>
              <a:rPr lang="en-US"/>
              <a:t>Click to edit Master title style</a:t>
            </a:r>
            <a:endParaRPr lang="en-IN"/>
          </a:p>
        </p:txBody>
      </p:sp>
      <p:sp>
        <p:nvSpPr>
          <p:cNvPr id="3" name="Text Placeholder 2"/>
          <p:cNvSpPr>
            <a:spLocks noGrp="1"/>
          </p:cNvSpPr>
          <p:nvPr>
            <p:ph type="body" idx="1"/>
          </p:nvPr>
        </p:nvSpPr>
        <p:spPr>
          <a:xfrm>
            <a:off x="831850" y="351128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b="1" i="1">
                <a:solidFill>
                  <a:schemeClr val="bg1"/>
                </a:solidFill>
              </a:defRPr>
            </a:lvl1pPr>
          </a:lstStyle>
          <a:p>
            <a:fld id="{C79DBE06-A588-4E12-82B8-60E1F50B544F}" type="datetime1">
              <a:rPr lang="en-IN" smtClean="0"/>
              <a:t>07-10-2024</a:t>
            </a:fld>
            <a:endParaRPr lang="en-IN" dirty="0"/>
          </a:p>
        </p:txBody>
      </p:sp>
      <p:sp>
        <p:nvSpPr>
          <p:cNvPr id="5" name="Footer Placeholder 4"/>
          <p:cNvSpPr>
            <a:spLocks noGrp="1"/>
          </p:cNvSpPr>
          <p:nvPr>
            <p:ph type="ftr" sz="quarter" idx="11"/>
          </p:nvPr>
        </p:nvSpPr>
        <p:spPr/>
        <p:txBody>
          <a:bodyPr/>
          <a:lstStyle>
            <a:lvl1pPr>
              <a:defRPr b="1" i="1">
                <a:solidFill>
                  <a:schemeClr val="bg1"/>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p:cNvSpPr>
            <a:spLocks noGrp="1"/>
          </p:cNvSpPr>
          <p:nvPr>
            <p:ph type="sldNum" sz="quarter" idx="12"/>
          </p:nvPr>
        </p:nvSpPr>
        <p:spPr/>
        <p:txBody>
          <a:bodyPr/>
          <a:lstStyle>
            <a:lvl1pPr>
              <a:defRPr b="1" i="1">
                <a:solidFill>
                  <a:schemeClr val="bg1"/>
                </a:solidFill>
              </a:defRPr>
            </a:lvl1pPr>
          </a:lstStyle>
          <a:p>
            <a:fld id="{109FE641-3CB4-439D-91EC-AFED2D1D9C79}" type="slidenum">
              <a:rPr lang="en-IN" smtClean="0"/>
              <a:pPr/>
              <a:t>‹#›</a:t>
            </a:fld>
            <a:endParaRPr lang="en-IN" dirty="0"/>
          </a:p>
        </p:txBody>
      </p:sp>
    </p:spTree>
    <p:extLst>
      <p:ext uri="{BB962C8B-B14F-4D97-AF65-F5344CB8AC3E}">
        <p14:creationId xmlns:p14="http://schemas.microsoft.com/office/powerpoint/2010/main" val="2149504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1" y="6338655"/>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51308" y="-13650"/>
            <a:ext cx="3006000" cy="996556"/>
          </a:xfrm>
          <a:prstGeom prst="rect">
            <a:avLst/>
          </a:prstGeom>
        </p:spPr>
      </p:pic>
      <p:sp>
        <p:nvSpPr>
          <p:cNvPr id="9" name="Freeform 8"/>
          <p:cNvSpPr/>
          <p:nvPr/>
        </p:nvSpPr>
        <p:spPr>
          <a:xfrm rot="5400000" flipV="1">
            <a:off x="11548200" y="283801"/>
            <a:ext cx="929142" cy="361544"/>
          </a:xfrm>
          <a:custGeom>
            <a:avLst/>
            <a:gdLst>
              <a:gd name="connsiteX0" fmla="*/ 0 w 929142"/>
              <a:gd name="connsiteY0" fmla="*/ 73543 h 361544"/>
              <a:gd name="connsiteX1" fmla="*/ 0 w 929142"/>
              <a:gd name="connsiteY1" fmla="*/ 361543 h 361544"/>
              <a:gd name="connsiteX2" fmla="*/ 813942 w 929142"/>
              <a:gd name="connsiteY2" fmla="*/ 361543 h 361544"/>
              <a:gd name="connsiteX3" fmla="*/ 813942 w 929142"/>
              <a:gd name="connsiteY3" fmla="*/ 361544 h 361544"/>
              <a:gd name="connsiteX4" fmla="*/ 929142 w 929142"/>
              <a:gd name="connsiteY4" fmla="*/ 361544 h 361544"/>
              <a:gd name="connsiteX5" fmla="*/ 929142 w 929142"/>
              <a:gd name="connsiteY5" fmla="*/ 0 h 361544"/>
              <a:gd name="connsiteX6" fmla="*/ 813942 w 929142"/>
              <a:gd name="connsiteY6" fmla="*/ 0 h 361544"/>
              <a:gd name="connsiteX7" fmla="*/ 813942 w 929142"/>
              <a:gd name="connsiteY7" fmla="*/ 3026 h 36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142" h="361544">
                <a:moveTo>
                  <a:pt x="0" y="73543"/>
                </a:moveTo>
                <a:lnTo>
                  <a:pt x="0" y="361543"/>
                </a:lnTo>
                <a:lnTo>
                  <a:pt x="813942" y="361543"/>
                </a:lnTo>
                <a:lnTo>
                  <a:pt x="813942" y="361544"/>
                </a:lnTo>
                <a:lnTo>
                  <a:pt x="929142" y="361544"/>
                </a:lnTo>
                <a:lnTo>
                  <a:pt x="929142" y="0"/>
                </a:lnTo>
                <a:lnTo>
                  <a:pt x="813942" y="0"/>
                </a:lnTo>
                <a:lnTo>
                  <a:pt x="813942" y="3026"/>
                </a:lnTo>
                <a:close/>
              </a:path>
            </a:pathLst>
          </a:cu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Freeform 9"/>
          <p:cNvSpPr/>
          <p:nvPr/>
        </p:nvSpPr>
        <p:spPr>
          <a:xfrm>
            <a:off x="-1" y="-4530"/>
            <a:ext cx="8940920" cy="935918"/>
          </a:xfrm>
          <a:custGeom>
            <a:avLst/>
            <a:gdLst>
              <a:gd name="connsiteX0" fmla="*/ 8580920 w 8940920"/>
              <a:gd name="connsiteY0" fmla="*/ 0 h 935918"/>
              <a:gd name="connsiteX1" fmla="*/ 8940920 w 8940920"/>
              <a:gd name="connsiteY1" fmla="*/ 0 h 935918"/>
              <a:gd name="connsiteX2" fmla="*/ 8869866 w 8940920"/>
              <a:gd name="connsiteY2" fmla="*/ 817118 h 935918"/>
              <a:gd name="connsiteX3" fmla="*/ 8874000 w 8940920"/>
              <a:gd name="connsiteY3" fmla="*/ 817118 h 935918"/>
              <a:gd name="connsiteX4" fmla="*/ 8874000 w 8940920"/>
              <a:gd name="connsiteY4" fmla="*/ 935918 h 935918"/>
              <a:gd name="connsiteX5" fmla="*/ 0 w 8940920"/>
              <a:gd name="connsiteY5" fmla="*/ 935918 h 935918"/>
              <a:gd name="connsiteX6" fmla="*/ 0 w 8940920"/>
              <a:gd name="connsiteY6" fmla="*/ 817118 h 935918"/>
              <a:gd name="connsiteX7" fmla="*/ 1 w 8940920"/>
              <a:gd name="connsiteY7" fmla="*/ 817118 h 935918"/>
              <a:gd name="connsiteX8" fmla="*/ 1 w 8940920"/>
              <a:gd name="connsiteY8" fmla="*/ 209 h 935918"/>
              <a:gd name="connsiteX9" fmla="*/ 8580920 w 8940920"/>
              <a:gd name="connsiteY9" fmla="*/ 209 h 9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40920" h="935918">
                <a:moveTo>
                  <a:pt x="8580920" y="0"/>
                </a:moveTo>
                <a:lnTo>
                  <a:pt x="8940920" y="0"/>
                </a:lnTo>
                <a:lnTo>
                  <a:pt x="8869866" y="817118"/>
                </a:lnTo>
                <a:lnTo>
                  <a:pt x="8874000" y="817118"/>
                </a:lnTo>
                <a:lnTo>
                  <a:pt x="8874000" y="935918"/>
                </a:lnTo>
                <a:lnTo>
                  <a:pt x="0" y="935918"/>
                </a:lnTo>
                <a:lnTo>
                  <a:pt x="0" y="817118"/>
                </a:lnTo>
                <a:lnTo>
                  <a:pt x="1" y="817118"/>
                </a:lnTo>
                <a:lnTo>
                  <a:pt x="1" y="209"/>
                </a:lnTo>
                <a:lnTo>
                  <a:pt x="8580920" y="209"/>
                </a:lnTo>
                <a:close/>
              </a:path>
            </a:pathLst>
          </a:cu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180000" y="0"/>
            <a:ext cx="11833200" cy="900000"/>
          </a:xfrm>
        </p:spPr>
        <p:txBody>
          <a:bodyPr>
            <a:normAutofit/>
          </a:bodyPr>
          <a:lstStyle>
            <a:lvl1pPr>
              <a:defRPr sz="3200">
                <a:solidFill>
                  <a:schemeClr val="bg1"/>
                </a:solidFill>
              </a:defRPr>
            </a:lvl1pPr>
          </a:lstStyle>
          <a:p>
            <a:r>
              <a:rPr lang="en-US"/>
              <a:t>Click to edit Master title style</a:t>
            </a:r>
            <a:endParaRPr lang="en-IN" dirty="0"/>
          </a:p>
        </p:txBody>
      </p:sp>
      <p:sp>
        <p:nvSpPr>
          <p:cNvPr id="3" name="Content Placeholder 2"/>
          <p:cNvSpPr>
            <a:spLocks noGrp="1"/>
          </p:cNvSpPr>
          <p:nvPr>
            <p:ph sz="half" idx="1"/>
          </p:nvPr>
        </p:nvSpPr>
        <p:spPr>
          <a:xfrm>
            <a:off x="180000" y="1013342"/>
            <a:ext cx="5839200" cy="5163621"/>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Content Placeholder 3"/>
          <p:cNvSpPr>
            <a:spLocks noGrp="1"/>
          </p:cNvSpPr>
          <p:nvPr>
            <p:ph sz="half" idx="2"/>
          </p:nvPr>
        </p:nvSpPr>
        <p:spPr>
          <a:xfrm>
            <a:off x="6172200" y="1013342"/>
            <a:ext cx="5839200" cy="5163621"/>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5" name="Date Placeholder 4"/>
          <p:cNvSpPr>
            <a:spLocks noGrp="1"/>
          </p:cNvSpPr>
          <p:nvPr>
            <p:ph type="dt" sz="half" idx="10"/>
          </p:nvPr>
        </p:nvSpPr>
        <p:spPr/>
        <p:txBody>
          <a:bodyPr/>
          <a:lstStyle>
            <a:lvl1pPr>
              <a:defRPr b="1" i="1">
                <a:solidFill>
                  <a:schemeClr val="bg1"/>
                </a:solidFill>
              </a:defRPr>
            </a:lvl1pPr>
          </a:lstStyle>
          <a:p>
            <a:fld id="{1F12CE69-6882-45D1-A6DE-771B9E341D77}" type="datetime1">
              <a:rPr lang="en-IN" smtClean="0"/>
              <a:t>07-10-2024</a:t>
            </a:fld>
            <a:endParaRPr lang="en-IN" dirty="0"/>
          </a:p>
        </p:txBody>
      </p:sp>
      <p:sp>
        <p:nvSpPr>
          <p:cNvPr id="6" name="Footer Placeholder 5"/>
          <p:cNvSpPr>
            <a:spLocks noGrp="1"/>
          </p:cNvSpPr>
          <p:nvPr>
            <p:ph type="ftr" sz="quarter" idx="11"/>
          </p:nvPr>
        </p:nvSpPr>
        <p:spPr/>
        <p:txBody>
          <a:bodyPr/>
          <a:lstStyle>
            <a:lvl1pPr>
              <a:defRPr b="1" i="1">
                <a:solidFill>
                  <a:schemeClr val="bg1"/>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7" name="Slide Number Placeholder 6"/>
          <p:cNvSpPr>
            <a:spLocks noGrp="1"/>
          </p:cNvSpPr>
          <p:nvPr>
            <p:ph type="sldNum" sz="quarter" idx="12"/>
          </p:nvPr>
        </p:nvSpPr>
        <p:spPr/>
        <p:txBody>
          <a:bodyPr/>
          <a:lstStyle>
            <a:lvl1pPr>
              <a:defRPr b="1" i="1">
                <a:solidFill>
                  <a:schemeClr val="bg1"/>
                </a:solidFill>
              </a:defRPr>
            </a:lvl1pPr>
          </a:lstStyle>
          <a:p>
            <a:fld id="{109FE641-3CB4-439D-91EC-AFED2D1D9C79}" type="slidenum">
              <a:rPr lang="en-IN" smtClean="0"/>
              <a:pPr/>
              <a:t>‹#›</a:t>
            </a:fld>
            <a:endParaRPr lang="en-IN" dirty="0"/>
          </a:p>
        </p:txBody>
      </p:sp>
    </p:spTree>
    <p:extLst>
      <p:ext uri="{BB962C8B-B14F-4D97-AF65-F5344CB8AC3E}">
        <p14:creationId xmlns:p14="http://schemas.microsoft.com/office/powerpoint/2010/main" val="3558510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1" y="6338655"/>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5400000" flipV="1">
            <a:off x="11548200" y="283801"/>
            <a:ext cx="929142" cy="361544"/>
          </a:xfrm>
          <a:custGeom>
            <a:avLst/>
            <a:gdLst>
              <a:gd name="connsiteX0" fmla="*/ 0 w 929142"/>
              <a:gd name="connsiteY0" fmla="*/ 73543 h 361544"/>
              <a:gd name="connsiteX1" fmla="*/ 0 w 929142"/>
              <a:gd name="connsiteY1" fmla="*/ 361543 h 361544"/>
              <a:gd name="connsiteX2" fmla="*/ 813942 w 929142"/>
              <a:gd name="connsiteY2" fmla="*/ 361543 h 361544"/>
              <a:gd name="connsiteX3" fmla="*/ 813942 w 929142"/>
              <a:gd name="connsiteY3" fmla="*/ 361544 h 361544"/>
              <a:gd name="connsiteX4" fmla="*/ 929142 w 929142"/>
              <a:gd name="connsiteY4" fmla="*/ 361544 h 361544"/>
              <a:gd name="connsiteX5" fmla="*/ 929142 w 929142"/>
              <a:gd name="connsiteY5" fmla="*/ 0 h 361544"/>
              <a:gd name="connsiteX6" fmla="*/ 813942 w 929142"/>
              <a:gd name="connsiteY6" fmla="*/ 0 h 361544"/>
              <a:gd name="connsiteX7" fmla="*/ 813942 w 929142"/>
              <a:gd name="connsiteY7" fmla="*/ 3026 h 36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142" h="361544">
                <a:moveTo>
                  <a:pt x="0" y="73543"/>
                </a:moveTo>
                <a:lnTo>
                  <a:pt x="0" y="361543"/>
                </a:lnTo>
                <a:lnTo>
                  <a:pt x="813942" y="361543"/>
                </a:lnTo>
                <a:lnTo>
                  <a:pt x="813942" y="361544"/>
                </a:lnTo>
                <a:lnTo>
                  <a:pt x="929142" y="361544"/>
                </a:lnTo>
                <a:lnTo>
                  <a:pt x="929142" y="0"/>
                </a:lnTo>
                <a:lnTo>
                  <a:pt x="813942" y="0"/>
                </a:lnTo>
                <a:lnTo>
                  <a:pt x="813942" y="3026"/>
                </a:lnTo>
                <a:close/>
              </a:path>
            </a:pathLst>
          </a:cu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3" name="Picture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51308" y="-13650"/>
            <a:ext cx="3006000" cy="996556"/>
          </a:xfrm>
          <a:prstGeom prst="rect">
            <a:avLst/>
          </a:prstGeom>
        </p:spPr>
      </p:pic>
      <p:sp>
        <p:nvSpPr>
          <p:cNvPr id="12" name="Freeform 11"/>
          <p:cNvSpPr/>
          <p:nvPr/>
        </p:nvSpPr>
        <p:spPr>
          <a:xfrm>
            <a:off x="-1" y="-4530"/>
            <a:ext cx="8940920" cy="935918"/>
          </a:xfrm>
          <a:custGeom>
            <a:avLst/>
            <a:gdLst>
              <a:gd name="connsiteX0" fmla="*/ 8580920 w 8940920"/>
              <a:gd name="connsiteY0" fmla="*/ 0 h 935918"/>
              <a:gd name="connsiteX1" fmla="*/ 8940920 w 8940920"/>
              <a:gd name="connsiteY1" fmla="*/ 0 h 935918"/>
              <a:gd name="connsiteX2" fmla="*/ 8869866 w 8940920"/>
              <a:gd name="connsiteY2" fmla="*/ 817118 h 935918"/>
              <a:gd name="connsiteX3" fmla="*/ 8874000 w 8940920"/>
              <a:gd name="connsiteY3" fmla="*/ 817118 h 935918"/>
              <a:gd name="connsiteX4" fmla="*/ 8874000 w 8940920"/>
              <a:gd name="connsiteY4" fmla="*/ 935918 h 935918"/>
              <a:gd name="connsiteX5" fmla="*/ 0 w 8940920"/>
              <a:gd name="connsiteY5" fmla="*/ 935918 h 935918"/>
              <a:gd name="connsiteX6" fmla="*/ 0 w 8940920"/>
              <a:gd name="connsiteY6" fmla="*/ 817118 h 935918"/>
              <a:gd name="connsiteX7" fmla="*/ 1 w 8940920"/>
              <a:gd name="connsiteY7" fmla="*/ 817118 h 935918"/>
              <a:gd name="connsiteX8" fmla="*/ 1 w 8940920"/>
              <a:gd name="connsiteY8" fmla="*/ 209 h 935918"/>
              <a:gd name="connsiteX9" fmla="*/ 8580920 w 8940920"/>
              <a:gd name="connsiteY9" fmla="*/ 209 h 9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40920" h="935918">
                <a:moveTo>
                  <a:pt x="8580920" y="0"/>
                </a:moveTo>
                <a:lnTo>
                  <a:pt x="8940920" y="0"/>
                </a:lnTo>
                <a:lnTo>
                  <a:pt x="8869866" y="817118"/>
                </a:lnTo>
                <a:lnTo>
                  <a:pt x="8874000" y="817118"/>
                </a:lnTo>
                <a:lnTo>
                  <a:pt x="8874000" y="935918"/>
                </a:lnTo>
                <a:lnTo>
                  <a:pt x="0" y="935918"/>
                </a:lnTo>
                <a:lnTo>
                  <a:pt x="0" y="817118"/>
                </a:lnTo>
                <a:lnTo>
                  <a:pt x="1" y="817118"/>
                </a:lnTo>
                <a:lnTo>
                  <a:pt x="1" y="209"/>
                </a:lnTo>
                <a:lnTo>
                  <a:pt x="8580920" y="209"/>
                </a:lnTo>
                <a:close/>
              </a:path>
            </a:pathLst>
          </a:cu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bg1"/>
              </a:solidFill>
            </a:endParaRPr>
          </a:p>
        </p:txBody>
      </p:sp>
      <p:sp>
        <p:nvSpPr>
          <p:cNvPr id="2" name="Title 1"/>
          <p:cNvSpPr>
            <a:spLocks noGrp="1"/>
          </p:cNvSpPr>
          <p:nvPr>
            <p:ph type="title"/>
          </p:nvPr>
        </p:nvSpPr>
        <p:spPr>
          <a:xfrm>
            <a:off x="180000" y="0"/>
            <a:ext cx="11833200" cy="900000"/>
          </a:xfrm>
        </p:spPr>
        <p:txBody>
          <a:bodyPr>
            <a:normAutofit/>
          </a:bodyPr>
          <a:lstStyle>
            <a:lvl1pPr>
              <a:defRPr sz="3200">
                <a:solidFill>
                  <a:schemeClr val="bg1"/>
                </a:solidFill>
              </a:defRPr>
            </a:lvl1pPr>
          </a:lstStyle>
          <a:p>
            <a:r>
              <a:rPr lang="en-US"/>
              <a:t>Click to edit Master title style</a:t>
            </a:r>
            <a:endParaRPr lang="en-IN"/>
          </a:p>
        </p:txBody>
      </p:sp>
      <p:sp>
        <p:nvSpPr>
          <p:cNvPr id="3" name="Text Placeholder 2"/>
          <p:cNvSpPr>
            <a:spLocks noGrp="1"/>
          </p:cNvSpPr>
          <p:nvPr>
            <p:ph type="body" idx="1"/>
          </p:nvPr>
        </p:nvSpPr>
        <p:spPr>
          <a:xfrm>
            <a:off x="180000" y="1008000"/>
            <a:ext cx="58175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80000" y="1980904"/>
            <a:ext cx="5817575" cy="4208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008000"/>
            <a:ext cx="584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980904"/>
            <a:ext cx="5841000" cy="4208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lvl1pPr>
              <a:defRPr b="1" i="1">
                <a:solidFill>
                  <a:schemeClr val="bg1"/>
                </a:solidFill>
              </a:defRPr>
            </a:lvl1pPr>
          </a:lstStyle>
          <a:p>
            <a:fld id="{C5C3CFEA-FD8C-46F6-AD02-51E2A7FD6ADC}" type="datetime1">
              <a:rPr lang="en-IN" smtClean="0"/>
              <a:t>07-10-2024</a:t>
            </a:fld>
            <a:endParaRPr lang="en-IN" dirty="0"/>
          </a:p>
        </p:txBody>
      </p:sp>
      <p:sp>
        <p:nvSpPr>
          <p:cNvPr id="8" name="Footer Placeholder 7"/>
          <p:cNvSpPr>
            <a:spLocks noGrp="1"/>
          </p:cNvSpPr>
          <p:nvPr>
            <p:ph type="ftr" sz="quarter" idx="11"/>
          </p:nvPr>
        </p:nvSpPr>
        <p:spPr/>
        <p:txBody>
          <a:bodyPr/>
          <a:lstStyle>
            <a:lvl1pPr>
              <a:defRPr b="1" i="1">
                <a:solidFill>
                  <a:schemeClr val="bg1"/>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9" name="Slide Number Placeholder 8"/>
          <p:cNvSpPr>
            <a:spLocks noGrp="1"/>
          </p:cNvSpPr>
          <p:nvPr>
            <p:ph type="sldNum" sz="quarter" idx="12"/>
          </p:nvPr>
        </p:nvSpPr>
        <p:spPr/>
        <p:txBody>
          <a:bodyPr/>
          <a:lstStyle>
            <a:lvl1pPr>
              <a:defRPr b="1" i="1">
                <a:solidFill>
                  <a:schemeClr val="bg1"/>
                </a:solidFill>
              </a:defRPr>
            </a:lvl1pPr>
          </a:lstStyle>
          <a:p>
            <a:fld id="{109FE641-3CB4-439D-91EC-AFED2D1D9C79}" type="slidenum">
              <a:rPr lang="en-IN" smtClean="0"/>
              <a:pPr/>
              <a:t>‹#›</a:t>
            </a:fld>
            <a:endParaRPr lang="en-IN" dirty="0"/>
          </a:p>
        </p:txBody>
      </p:sp>
    </p:spTree>
    <p:extLst>
      <p:ext uri="{BB962C8B-B14F-4D97-AF65-F5344CB8AC3E}">
        <p14:creationId xmlns:p14="http://schemas.microsoft.com/office/powerpoint/2010/main" val="564481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1" y="6338655"/>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51308" y="-13650"/>
            <a:ext cx="3006000" cy="996556"/>
          </a:xfrm>
          <a:prstGeom prst="rect">
            <a:avLst/>
          </a:prstGeom>
        </p:spPr>
      </p:pic>
      <p:sp>
        <p:nvSpPr>
          <p:cNvPr id="7" name="Freeform 6"/>
          <p:cNvSpPr/>
          <p:nvPr/>
        </p:nvSpPr>
        <p:spPr>
          <a:xfrm rot="5400000" flipV="1">
            <a:off x="11548200" y="283801"/>
            <a:ext cx="929142" cy="361544"/>
          </a:xfrm>
          <a:custGeom>
            <a:avLst/>
            <a:gdLst>
              <a:gd name="connsiteX0" fmla="*/ 0 w 929142"/>
              <a:gd name="connsiteY0" fmla="*/ 73543 h 361544"/>
              <a:gd name="connsiteX1" fmla="*/ 0 w 929142"/>
              <a:gd name="connsiteY1" fmla="*/ 361543 h 361544"/>
              <a:gd name="connsiteX2" fmla="*/ 813942 w 929142"/>
              <a:gd name="connsiteY2" fmla="*/ 361543 h 361544"/>
              <a:gd name="connsiteX3" fmla="*/ 813942 w 929142"/>
              <a:gd name="connsiteY3" fmla="*/ 361544 h 361544"/>
              <a:gd name="connsiteX4" fmla="*/ 929142 w 929142"/>
              <a:gd name="connsiteY4" fmla="*/ 361544 h 361544"/>
              <a:gd name="connsiteX5" fmla="*/ 929142 w 929142"/>
              <a:gd name="connsiteY5" fmla="*/ 0 h 361544"/>
              <a:gd name="connsiteX6" fmla="*/ 813942 w 929142"/>
              <a:gd name="connsiteY6" fmla="*/ 0 h 361544"/>
              <a:gd name="connsiteX7" fmla="*/ 813942 w 929142"/>
              <a:gd name="connsiteY7" fmla="*/ 3026 h 36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142" h="361544">
                <a:moveTo>
                  <a:pt x="0" y="73543"/>
                </a:moveTo>
                <a:lnTo>
                  <a:pt x="0" y="361543"/>
                </a:lnTo>
                <a:lnTo>
                  <a:pt x="813942" y="361543"/>
                </a:lnTo>
                <a:lnTo>
                  <a:pt x="813942" y="361544"/>
                </a:lnTo>
                <a:lnTo>
                  <a:pt x="929142" y="361544"/>
                </a:lnTo>
                <a:lnTo>
                  <a:pt x="929142" y="0"/>
                </a:lnTo>
                <a:lnTo>
                  <a:pt x="813942" y="0"/>
                </a:lnTo>
                <a:lnTo>
                  <a:pt x="813942" y="3026"/>
                </a:lnTo>
                <a:close/>
              </a:path>
            </a:pathLst>
          </a:cu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7"/>
          <p:cNvSpPr/>
          <p:nvPr/>
        </p:nvSpPr>
        <p:spPr>
          <a:xfrm>
            <a:off x="-1" y="-4530"/>
            <a:ext cx="8940920" cy="935918"/>
          </a:xfrm>
          <a:custGeom>
            <a:avLst/>
            <a:gdLst>
              <a:gd name="connsiteX0" fmla="*/ 8580920 w 8940920"/>
              <a:gd name="connsiteY0" fmla="*/ 0 h 935918"/>
              <a:gd name="connsiteX1" fmla="*/ 8940920 w 8940920"/>
              <a:gd name="connsiteY1" fmla="*/ 0 h 935918"/>
              <a:gd name="connsiteX2" fmla="*/ 8869866 w 8940920"/>
              <a:gd name="connsiteY2" fmla="*/ 817118 h 935918"/>
              <a:gd name="connsiteX3" fmla="*/ 8874000 w 8940920"/>
              <a:gd name="connsiteY3" fmla="*/ 817118 h 935918"/>
              <a:gd name="connsiteX4" fmla="*/ 8874000 w 8940920"/>
              <a:gd name="connsiteY4" fmla="*/ 935918 h 935918"/>
              <a:gd name="connsiteX5" fmla="*/ 0 w 8940920"/>
              <a:gd name="connsiteY5" fmla="*/ 935918 h 935918"/>
              <a:gd name="connsiteX6" fmla="*/ 0 w 8940920"/>
              <a:gd name="connsiteY6" fmla="*/ 817118 h 935918"/>
              <a:gd name="connsiteX7" fmla="*/ 1 w 8940920"/>
              <a:gd name="connsiteY7" fmla="*/ 817118 h 935918"/>
              <a:gd name="connsiteX8" fmla="*/ 1 w 8940920"/>
              <a:gd name="connsiteY8" fmla="*/ 209 h 935918"/>
              <a:gd name="connsiteX9" fmla="*/ 8580920 w 8940920"/>
              <a:gd name="connsiteY9" fmla="*/ 209 h 9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40920" h="935918">
                <a:moveTo>
                  <a:pt x="8580920" y="0"/>
                </a:moveTo>
                <a:lnTo>
                  <a:pt x="8940920" y="0"/>
                </a:lnTo>
                <a:lnTo>
                  <a:pt x="8869866" y="817118"/>
                </a:lnTo>
                <a:lnTo>
                  <a:pt x="8874000" y="817118"/>
                </a:lnTo>
                <a:lnTo>
                  <a:pt x="8874000" y="935918"/>
                </a:lnTo>
                <a:lnTo>
                  <a:pt x="0" y="935918"/>
                </a:lnTo>
                <a:lnTo>
                  <a:pt x="0" y="817118"/>
                </a:lnTo>
                <a:lnTo>
                  <a:pt x="1" y="817118"/>
                </a:lnTo>
                <a:lnTo>
                  <a:pt x="1" y="209"/>
                </a:lnTo>
                <a:lnTo>
                  <a:pt x="8580920" y="209"/>
                </a:lnTo>
                <a:close/>
              </a:path>
            </a:pathLst>
          </a:cu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180000" y="0"/>
            <a:ext cx="11833200" cy="900000"/>
          </a:xfrm>
        </p:spPr>
        <p:txBody>
          <a:bodyPr>
            <a:normAutofit/>
          </a:bodyPr>
          <a:lstStyle>
            <a:lvl1pPr>
              <a:defRPr sz="3200">
                <a:solidFill>
                  <a:schemeClr val="bg1"/>
                </a:solidFill>
              </a:defRPr>
            </a:lvl1p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b="1" i="1">
                <a:solidFill>
                  <a:schemeClr val="bg1"/>
                </a:solidFill>
              </a:defRPr>
            </a:lvl1pPr>
          </a:lstStyle>
          <a:p>
            <a:fld id="{D5DBD496-A9A1-4E07-B66C-7E81FFD589E8}" type="datetime1">
              <a:rPr lang="en-IN" smtClean="0"/>
              <a:t>07-10-2024</a:t>
            </a:fld>
            <a:endParaRPr lang="en-IN" dirty="0"/>
          </a:p>
        </p:txBody>
      </p:sp>
      <p:sp>
        <p:nvSpPr>
          <p:cNvPr id="4" name="Footer Placeholder 3"/>
          <p:cNvSpPr>
            <a:spLocks noGrp="1"/>
          </p:cNvSpPr>
          <p:nvPr>
            <p:ph type="ftr" sz="quarter" idx="11"/>
          </p:nvPr>
        </p:nvSpPr>
        <p:spPr/>
        <p:txBody>
          <a:bodyPr/>
          <a:lstStyle>
            <a:lvl1pPr>
              <a:defRPr b="1" i="1">
                <a:solidFill>
                  <a:schemeClr val="bg1"/>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5" name="Slide Number Placeholder 4"/>
          <p:cNvSpPr>
            <a:spLocks noGrp="1"/>
          </p:cNvSpPr>
          <p:nvPr>
            <p:ph type="sldNum" sz="quarter" idx="12"/>
          </p:nvPr>
        </p:nvSpPr>
        <p:spPr/>
        <p:txBody>
          <a:bodyPr/>
          <a:lstStyle>
            <a:lvl1pPr>
              <a:defRPr b="1" i="1">
                <a:solidFill>
                  <a:schemeClr val="bg1"/>
                </a:solidFill>
              </a:defRPr>
            </a:lvl1pPr>
          </a:lstStyle>
          <a:p>
            <a:fld id="{109FE641-3CB4-439D-91EC-AFED2D1D9C79}" type="slidenum">
              <a:rPr lang="en-IN" smtClean="0"/>
              <a:pPr/>
              <a:t>‹#›</a:t>
            </a:fld>
            <a:endParaRPr lang="en-IN" dirty="0"/>
          </a:p>
        </p:txBody>
      </p:sp>
    </p:spTree>
    <p:extLst>
      <p:ext uri="{BB962C8B-B14F-4D97-AF65-F5344CB8AC3E}">
        <p14:creationId xmlns:p14="http://schemas.microsoft.com/office/powerpoint/2010/main" val="1180796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5"/>
          <p:cNvSpPr/>
          <p:nvPr/>
        </p:nvSpPr>
        <p:spPr>
          <a:xfrm rot="5400000" flipV="1">
            <a:off x="11548200" y="283801"/>
            <a:ext cx="929142" cy="361544"/>
          </a:xfrm>
          <a:custGeom>
            <a:avLst/>
            <a:gdLst>
              <a:gd name="connsiteX0" fmla="*/ 0 w 929142"/>
              <a:gd name="connsiteY0" fmla="*/ 73543 h 361544"/>
              <a:gd name="connsiteX1" fmla="*/ 0 w 929142"/>
              <a:gd name="connsiteY1" fmla="*/ 361543 h 361544"/>
              <a:gd name="connsiteX2" fmla="*/ 813942 w 929142"/>
              <a:gd name="connsiteY2" fmla="*/ 361543 h 361544"/>
              <a:gd name="connsiteX3" fmla="*/ 813942 w 929142"/>
              <a:gd name="connsiteY3" fmla="*/ 361544 h 361544"/>
              <a:gd name="connsiteX4" fmla="*/ 929142 w 929142"/>
              <a:gd name="connsiteY4" fmla="*/ 361544 h 361544"/>
              <a:gd name="connsiteX5" fmla="*/ 929142 w 929142"/>
              <a:gd name="connsiteY5" fmla="*/ 0 h 361544"/>
              <a:gd name="connsiteX6" fmla="*/ 813942 w 929142"/>
              <a:gd name="connsiteY6" fmla="*/ 0 h 361544"/>
              <a:gd name="connsiteX7" fmla="*/ 813942 w 929142"/>
              <a:gd name="connsiteY7" fmla="*/ 3026 h 36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142" h="361544">
                <a:moveTo>
                  <a:pt x="0" y="73543"/>
                </a:moveTo>
                <a:lnTo>
                  <a:pt x="0" y="361543"/>
                </a:lnTo>
                <a:lnTo>
                  <a:pt x="813942" y="361543"/>
                </a:lnTo>
                <a:lnTo>
                  <a:pt x="813942" y="361544"/>
                </a:lnTo>
                <a:lnTo>
                  <a:pt x="929142" y="361544"/>
                </a:lnTo>
                <a:lnTo>
                  <a:pt x="929142" y="0"/>
                </a:lnTo>
                <a:lnTo>
                  <a:pt x="813942" y="0"/>
                </a:lnTo>
                <a:lnTo>
                  <a:pt x="813942" y="3026"/>
                </a:lnTo>
                <a:close/>
              </a:path>
            </a:pathLst>
          </a:cu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8" name="Picture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51308" y="-13650"/>
            <a:ext cx="3006000" cy="996556"/>
          </a:xfrm>
          <a:prstGeom prst="rect">
            <a:avLst/>
          </a:prstGeom>
        </p:spPr>
      </p:pic>
      <p:sp>
        <p:nvSpPr>
          <p:cNvPr id="7" name="Freeform 6"/>
          <p:cNvSpPr/>
          <p:nvPr/>
        </p:nvSpPr>
        <p:spPr>
          <a:xfrm>
            <a:off x="-1" y="-4530"/>
            <a:ext cx="8940920" cy="935918"/>
          </a:xfrm>
          <a:custGeom>
            <a:avLst/>
            <a:gdLst>
              <a:gd name="connsiteX0" fmla="*/ 8580920 w 8940920"/>
              <a:gd name="connsiteY0" fmla="*/ 0 h 935918"/>
              <a:gd name="connsiteX1" fmla="*/ 8940920 w 8940920"/>
              <a:gd name="connsiteY1" fmla="*/ 0 h 935918"/>
              <a:gd name="connsiteX2" fmla="*/ 8869866 w 8940920"/>
              <a:gd name="connsiteY2" fmla="*/ 817118 h 935918"/>
              <a:gd name="connsiteX3" fmla="*/ 8874000 w 8940920"/>
              <a:gd name="connsiteY3" fmla="*/ 817118 h 935918"/>
              <a:gd name="connsiteX4" fmla="*/ 8874000 w 8940920"/>
              <a:gd name="connsiteY4" fmla="*/ 935918 h 935918"/>
              <a:gd name="connsiteX5" fmla="*/ 0 w 8940920"/>
              <a:gd name="connsiteY5" fmla="*/ 935918 h 935918"/>
              <a:gd name="connsiteX6" fmla="*/ 0 w 8940920"/>
              <a:gd name="connsiteY6" fmla="*/ 817118 h 935918"/>
              <a:gd name="connsiteX7" fmla="*/ 1 w 8940920"/>
              <a:gd name="connsiteY7" fmla="*/ 817118 h 935918"/>
              <a:gd name="connsiteX8" fmla="*/ 1 w 8940920"/>
              <a:gd name="connsiteY8" fmla="*/ 209 h 935918"/>
              <a:gd name="connsiteX9" fmla="*/ 8580920 w 8940920"/>
              <a:gd name="connsiteY9" fmla="*/ 209 h 93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40920" h="935918">
                <a:moveTo>
                  <a:pt x="8580920" y="0"/>
                </a:moveTo>
                <a:lnTo>
                  <a:pt x="8940920" y="0"/>
                </a:lnTo>
                <a:lnTo>
                  <a:pt x="8869866" y="817118"/>
                </a:lnTo>
                <a:lnTo>
                  <a:pt x="8874000" y="817118"/>
                </a:lnTo>
                <a:lnTo>
                  <a:pt x="8874000" y="935918"/>
                </a:lnTo>
                <a:lnTo>
                  <a:pt x="0" y="935918"/>
                </a:lnTo>
                <a:lnTo>
                  <a:pt x="0" y="817118"/>
                </a:lnTo>
                <a:lnTo>
                  <a:pt x="1" y="817118"/>
                </a:lnTo>
                <a:lnTo>
                  <a:pt x="1" y="209"/>
                </a:lnTo>
                <a:lnTo>
                  <a:pt x="8580920" y="209"/>
                </a:lnTo>
                <a:close/>
              </a:path>
            </a:pathLst>
          </a:cu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Rectangle 4"/>
          <p:cNvSpPr/>
          <p:nvPr/>
        </p:nvSpPr>
        <p:spPr>
          <a:xfrm>
            <a:off x="-1" y="6338655"/>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ate Placeholder 1"/>
          <p:cNvSpPr>
            <a:spLocks noGrp="1"/>
          </p:cNvSpPr>
          <p:nvPr>
            <p:ph type="dt" sz="half" idx="10"/>
          </p:nvPr>
        </p:nvSpPr>
        <p:spPr/>
        <p:txBody>
          <a:bodyPr/>
          <a:lstStyle>
            <a:lvl1pPr>
              <a:defRPr b="1" i="1">
                <a:solidFill>
                  <a:schemeClr val="bg1"/>
                </a:solidFill>
              </a:defRPr>
            </a:lvl1pPr>
          </a:lstStyle>
          <a:p>
            <a:fld id="{523E40ED-788F-4A86-968E-02E9CBEBAFC8}" type="datetime1">
              <a:rPr lang="en-IN" smtClean="0"/>
              <a:t>07-10-2024</a:t>
            </a:fld>
            <a:endParaRPr lang="en-IN" dirty="0"/>
          </a:p>
        </p:txBody>
      </p:sp>
      <p:sp>
        <p:nvSpPr>
          <p:cNvPr id="3" name="Footer Placeholder 2"/>
          <p:cNvSpPr>
            <a:spLocks noGrp="1"/>
          </p:cNvSpPr>
          <p:nvPr>
            <p:ph type="ftr" sz="quarter" idx="11"/>
          </p:nvPr>
        </p:nvSpPr>
        <p:spPr/>
        <p:txBody>
          <a:bodyPr/>
          <a:lstStyle>
            <a:lvl1pPr>
              <a:defRPr b="1" i="1">
                <a:solidFill>
                  <a:schemeClr val="bg1"/>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4" name="Slide Number Placeholder 3"/>
          <p:cNvSpPr>
            <a:spLocks noGrp="1"/>
          </p:cNvSpPr>
          <p:nvPr>
            <p:ph type="sldNum" sz="quarter" idx="12"/>
          </p:nvPr>
        </p:nvSpPr>
        <p:spPr/>
        <p:txBody>
          <a:bodyPr/>
          <a:lstStyle>
            <a:lvl1pPr>
              <a:defRPr b="1" i="1">
                <a:solidFill>
                  <a:schemeClr val="bg1"/>
                </a:solidFill>
              </a:defRPr>
            </a:lvl1pPr>
          </a:lstStyle>
          <a:p>
            <a:fld id="{109FE641-3CB4-439D-91EC-AFED2D1D9C79}" type="slidenum">
              <a:rPr lang="en-IN" smtClean="0"/>
              <a:pPr/>
              <a:t>‹#›</a:t>
            </a:fld>
            <a:endParaRPr lang="en-IN" dirty="0"/>
          </a:p>
        </p:txBody>
      </p:sp>
    </p:spTree>
    <p:extLst>
      <p:ext uri="{BB962C8B-B14F-4D97-AF65-F5344CB8AC3E}">
        <p14:creationId xmlns:p14="http://schemas.microsoft.com/office/powerpoint/2010/main" val="2300972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 y="6338655"/>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60001" y="457200"/>
            <a:ext cx="4411038"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457201"/>
            <a:ext cx="6648812"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360000" y="2057400"/>
            <a:ext cx="44120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b="1" i="1">
                <a:solidFill>
                  <a:schemeClr val="bg1"/>
                </a:solidFill>
              </a:defRPr>
            </a:lvl1pPr>
          </a:lstStyle>
          <a:p>
            <a:fld id="{FDD5224F-0F90-4276-AB94-63531A461643}" type="datetime1">
              <a:rPr lang="en-IN" smtClean="0"/>
              <a:t>07-10-2024</a:t>
            </a:fld>
            <a:endParaRPr lang="en-IN" dirty="0"/>
          </a:p>
        </p:txBody>
      </p:sp>
      <p:sp>
        <p:nvSpPr>
          <p:cNvPr id="6" name="Footer Placeholder 5"/>
          <p:cNvSpPr>
            <a:spLocks noGrp="1"/>
          </p:cNvSpPr>
          <p:nvPr>
            <p:ph type="ftr" sz="quarter" idx="11"/>
          </p:nvPr>
        </p:nvSpPr>
        <p:spPr/>
        <p:txBody>
          <a:bodyPr/>
          <a:lstStyle>
            <a:lvl1pPr>
              <a:defRPr b="1" i="1">
                <a:solidFill>
                  <a:schemeClr val="bg1"/>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7" name="Slide Number Placeholder 6"/>
          <p:cNvSpPr>
            <a:spLocks noGrp="1"/>
          </p:cNvSpPr>
          <p:nvPr>
            <p:ph type="sldNum" sz="quarter" idx="12"/>
          </p:nvPr>
        </p:nvSpPr>
        <p:spPr/>
        <p:txBody>
          <a:bodyPr/>
          <a:lstStyle>
            <a:lvl1pPr>
              <a:defRPr b="1" i="1">
                <a:solidFill>
                  <a:schemeClr val="bg1"/>
                </a:solidFill>
              </a:defRPr>
            </a:lvl1pPr>
          </a:lstStyle>
          <a:p>
            <a:fld id="{109FE641-3CB4-439D-91EC-AFED2D1D9C79}" type="slidenum">
              <a:rPr lang="en-IN" smtClean="0"/>
              <a:pPr/>
              <a:t>‹#›</a:t>
            </a:fld>
            <a:endParaRPr lang="en-IN" dirty="0"/>
          </a:p>
        </p:txBody>
      </p:sp>
    </p:spTree>
    <p:extLst>
      <p:ext uri="{BB962C8B-B14F-4D97-AF65-F5344CB8AC3E}">
        <p14:creationId xmlns:p14="http://schemas.microsoft.com/office/powerpoint/2010/main" val="159158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338655"/>
            <a:ext cx="12193544" cy="432000"/>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60000" y="457200"/>
            <a:ext cx="4412025"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457201"/>
            <a:ext cx="66488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360000" y="2057400"/>
            <a:ext cx="44120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b="1" i="1">
                <a:solidFill>
                  <a:schemeClr val="bg1"/>
                </a:solidFill>
              </a:defRPr>
            </a:lvl1pPr>
          </a:lstStyle>
          <a:p>
            <a:fld id="{FEF02D2D-06CF-4D9C-87FD-A890010E9DCF}" type="datetime1">
              <a:rPr lang="en-IN" smtClean="0"/>
              <a:t>07-10-2024</a:t>
            </a:fld>
            <a:endParaRPr lang="en-IN" dirty="0"/>
          </a:p>
        </p:txBody>
      </p:sp>
      <p:sp>
        <p:nvSpPr>
          <p:cNvPr id="6" name="Footer Placeholder 5"/>
          <p:cNvSpPr>
            <a:spLocks noGrp="1"/>
          </p:cNvSpPr>
          <p:nvPr>
            <p:ph type="ftr" sz="quarter" idx="11"/>
          </p:nvPr>
        </p:nvSpPr>
        <p:spPr/>
        <p:txBody>
          <a:bodyPr/>
          <a:lstStyle>
            <a:lvl1pPr>
              <a:defRPr b="1" i="1">
                <a:solidFill>
                  <a:schemeClr val="bg1"/>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7" name="Slide Number Placeholder 6"/>
          <p:cNvSpPr>
            <a:spLocks noGrp="1"/>
          </p:cNvSpPr>
          <p:nvPr>
            <p:ph type="sldNum" sz="quarter" idx="12"/>
          </p:nvPr>
        </p:nvSpPr>
        <p:spPr/>
        <p:txBody>
          <a:bodyPr/>
          <a:lstStyle>
            <a:lvl1pPr>
              <a:defRPr b="1" i="1">
                <a:solidFill>
                  <a:schemeClr val="bg1"/>
                </a:solidFill>
              </a:defRPr>
            </a:lvl1pPr>
          </a:lstStyle>
          <a:p>
            <a:fld id="{109FE641-3CB4-439D-91EC-AFED2D1D9C79}" type="slidenum">
              <a:rPr lang="en-IN" smtClean="0"/>
              <a:pPr/>
              <a:t>‹#›</a:t>
            </a:fld>
            <a:endParaRPr lang="en-IN" dirty="0"/>
          </a:p>
        </p:txBody>
      </p:sp>
    </p:spTree>
    <p:extLst>
      <p:ext uri="{BB962C8B-B14F-4D97-AF65-F5344CB8AC3E}">
        <p14:creationId xmlns:p14="http://schemas.microsoft.com/office/powerpoint/2010/main" val="4035076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0000" y="360000"/>
            <a:ext cx="118332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180000" y="1825625"/>
            <a:ext cx="118332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180000" y="6356350"/>
            <a:ext cx="2160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B54599-7667-4DD8-B901-899F8663A00B}" type="datetime1">
              <a:rPr lang="en-IN" smtClean="0"/>
              <a:t>07-10-2024</a:t>
            </a:fld>
            <a:endParaRPr lang="en-IN" dirty="0"/>
          </a:p>
        </p:txBody>
      </p:sp>
      <p:sp>
        <p:nvSpPr>
          <p:cNvPr id="5" name="Footer Placeholder 4"/>
          <p:cNvSpPr>
            <a:spLocks noGrp="1"/>
          </p:cNvSpPr>
          <p:nvPr>
            <p:ph type="ftr" sz="quarter" idx="3"/>
          </p:nvPr>
        </p:nvSpPr>
        <p:spPr>
          <a:xfrm>
            <a:off x="3396600" y="6355443"/>
            <a:ext cx="5400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p:cNvSpPr>
            <a:spLocks noGrp="1"/>
          </p:cNvSpPr>
          <p:nvPr>
            <p:ph type="sldNum" sz="quarter" idx="4"/>
          </p:nvPr>
        </p:nvSpPr>
        <p:spPr>
          <a:xfrm>
            <a:off x="9853200" y="6355443"/>
            <a:ext cx="216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9FE641-3CB4-439D-91EC-AFED2D1D9C79}" type="slidenum">
              <a:rPr lang="en-IN" smtClean="0"/>
              <a:pPr/>
              <a:t>‹#›</a:t>
            </a:fld>
            <a:endParaRPr lang="en-IN" dirty="0"/>
          </a:p>
        </p:txBody>
      </p:sp>
    </p:spTree>
    <p:extLst>
      <p:ext uri="{BB962C8B-B14F-4D97-AF65-F5344CB8AC3E}">
        <p14:creationId xmlns:p14="http://schemas.microsoft.com/office/powerpoint/2010/main" val="38047591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www.internet-of-things-book.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internet-of-things-book.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internet-of-things-book.com/" TargetMode="External"/><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www.internet-of-things-book.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internet-of-things-book.com/"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internet-of-things-book.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internet-of-things-book.com/"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0" y="1219200"/>
            <a:ext cx="12192000" cy="905376"/>
          </a:xfrm>
          <a:prstGeom prst="rect">
            <a:avLst/>
          </a:prstGeom>
        </p:spPr>
        <p:txBody>
          <a:bodyPr vert="horz" wrap="square" lIns="0" tIns="12700" rIns="0" bIns="0" rtlCol="0">
            <a:spAutoFit/>
          </a:bodyPr>
          <a:lstStyle/>
          <a:p>
            <a:pPr marL="12700">
              <a:lnSpc>
                <a:spcPct val="100000"/>
              </a:lnSpc>
              <a:spcBef>
                <a:spcPts val="100"/>
              </a:spcBef>
            </a:pPr>
            <a:r>
              <a:rPr lang="en-IN" sz="4000" dirty="0">
                <a:solidFill>
                  <a:srgbClr val="C00000"/>
                </a:solidFill>
                <a:ea typeface="Cambria" panose="02040503050406030204" pitchFamily="18" charset="0"/>
                <a:cs typeface="Cambria"/>
              </a:rPr>
              <a:t>EIE228 – IoT for Automation</a:t>
            </a:r>
            <a:br>
              <a:rPr lang="en-IN" sz="3200" b="1" dirty="0">
                <a:solidFill>
                  <a:srgbClr val="C00000"/>
                </a:solidFill>
                <a:ea typeface="Cambria" panose="02040503050406030204" pitchFamily="18" charset="0"/>
                <a:cs typeface="Cambria"/>
              </a:rPr>
            </a:br>
            <a:r>
              <a:rPr lang="en-IN" sz="1800" i="1" dirty="0">
                <a:solidFill>
                  <a:srgbClr val="002060"/>
                </a:solidFill>
                <a:cs typeface="Cambria"/>
              </a:rPr>
              <a:t>For V Semester Minors in ROBOTICS &amp; AUTOMATION</a:t>
            </a:r>
            <a:endParaRPr sz="3200" b="1" dirty="0">
              <a:solidFill>
                <a:srgbClr val="C00000"/>
              </a:solidFill>
              <a:ea typeface="Cambria" panose="02040503050406030204" pitchFamily="18" charset="0"/>
              <a:cs typeface="Cambria"/>
            </a:endParaRPr>
          </a:p>
        </p:txBody>
      </p:sp>
      <p:sp>
        <p:nvSpPr>
          <p:cNvPr id="8" name="Subtitle 7"/>
          <p:cNvSpPr>
            <a:spLocks noGrp="1"/>
          </p:cNvSpPr>
          <p:nvPr>
            <p:ph type="subTitle" idx="1"/>
          </p:nvPr>
        </p:nvSpPr>
        <p:spPr>
          <a:xfrm>
            <a:off x="-6824" y="2286000"/>
            <a:ext cx="12192000" cy="1981200"/>
          </a:xfrm>
        </p:spPr>
        <p:txBody>
          <a:bodyPr>
            <a:noAutofit/>
          </a:bodyPr>
          <a:lstStyle/>
          <a:p>
            <a:pPr marL="12700">
              <a:lnSpc>
                <a:spcPct val="100000"/>
              </a:lnSpc>
              <a:spcBef>
                <a:spcPts val="795"/>
              </a:spcBef>
            </a:pPr>
            <a:r>
              <a:rPr lang="en-IN" sz="3200" dirty="0">
                <a:solidFill>
                  <a:srgbClr val="C00000"/>
                </a:solidFill>
                <a:cs typeface="Cambria"/>
              </a:rPr>
              <a:t>Module</a:t>
            </a:r>
            <a:r>
              <a:rPr lang="en-IN" sz="3200" spc="-25" dirty="0">
                <a:solidFill>
                  <a:srgbClr val="C00000"/>
                </a:solidFill>
                <a:cs typeface="Cambria"/>
              </a:rPr>
              <a:t> 3 &amp; 4</a:t>
            </a:r>
            <a:endParaRPr lang="en-IN" sz="3200" spc="-20" dirty="0">
              <a:solidFill>
                <a:srgbClr val="C00000"/>
              </a:solidFill>
              <a:cs typeface="Cambria"/>
            </a:endParaRPr>
          </a:p>
          <a:p>
            <a:pPr marL="12700">
              <a:lnSpc>
                <a:spcPct val="100000"/>
              </a:lnSpc>
              <a:spcBef>
                <a:spcPts val="1200"/>
              </a:spcBef>
            </a:pPr>
            <a:r>
              <a:rPr lang="en-IN" sz="2000" b="1" i="1" spc="-70" dirty="0" err="1">
                <a:solidFill>
                  <a:srgbClr val="002060"/>
                </a:solidFill>
                <a:cs typeface="Cambria"/>
              </a:rPr>
              <a:t>Dr.</a:t>
            </a:r>
            <a:r>
              <a:rPr lang="en-IN" sz="2000" b="1" i="1" spc="-70" dirty="0">
                <a:solidFill>
                  <a:srgbClr val="002060"/>
                </a:solidFill>
                <a:cs typeface="Cambria"/>
              </a:rPr>
              <a:t> RM. Kuppan Chetty.,</a:t>
            </a:r>
          </a:p>
          <a:p>
            <a:pPr marL="12700">
              <a:lnSpc>
                <a:spcPct val="100000"/>
              </a:lnSpc>
              <a:spcBef>
                <a:spcPts val="1200"/>
              </a:spcBef>
            </a:pPr>
            <a:r>
              <a:rPr lang="en-IN" sz="1100" b="1" i="1" spc="-70" dirty="0" err="1">
                <a:solidFill>
                  <a:srgbClr val="002060"/>
                </a:solidFill>
                <a:cs typeface="Cambria"/>
              </a:rPr>
              <a:t>M.Tech</a:t>
            </a:r>
            <a:r>
              <a:rPr lang="en-IN" sz="1100" b="1" i="1" spc="-70" dirty="0">
                <a:solidFill>
                  <a:srgbClr val="002060"/>
                </a:solidFill>
                <a:cs typeface="Cambria"/>
              </a:rPr>
              <a:t> (sensors)., </a:t>
            </a:r>
            <a:r>
              <a:rPr lang="en-IN" sz="1100" b="1" i="1" spc="-70" dirty="0" err="1">
                <a:solidFill>
                  <a:srgbClr val="002060"/>
                </a:solidFill>
                <a:cs typeface="Cambria"/>
              </a:rPr>
              <a:t>Ph.D</a:t>
            </a:r>
            <a:r>
              <a:rPr lang="en-IN" sz="1100" b="1" i="1" spc="-70" dirty="0">
                <a:solidFill>
                  <a:srgbClr val="002060"/>
                </a:solidFill>
                <a:cs typeface="Cambria"/>
              </a:rPr>
              <a:t> (IITM-Robotics), M.I.E., SMIEEE., MIET., C.Eng.,</a:t>
            </a:r>
            <a:endParaRPr lang="en-IN" sz="1100" b="1" i="1" spc="-50" dirty="0">
              <a:solidFill>
                <a:srgbClr val="002060"/>
              </a:solidFill>
              <a:cs typeface="Cambria"/>
            </a:endParaRPr>
          </a:p>
          <a:p>
            <a:pPr marL="12700">
              <a:lnSpc>
                <a:spcPct val="100000"/>
              </a:lnSpc>
              <a:spcBef>
                <a:spcPts val="795"/>
              </a:spcBef>
            </a:pPr>
            <a:r>
              <a:rPr lang="en-IN" sz="2000" i="1" spc="-50" dirty="0">
                <a:solidFill>
                  <a:srgbClr val="002060"/>
                </a:solidFill>
                <a:cs typeface="Cambria"/>
              </a:rPr>
              <a:t>Professor; </a:t>
            </a:r>
            <a:r>
              <a:rPr lang="en-IN" sz="2000" i="1" dirty="0">
                <a:solidFill>
                  <a:srgbClr val="002060"/>
                </a:solidFill>
                <a:cs typeface="Cambria"/>
              </a:rPr>
              <a:t>School</a:t>
            </a:r>
            <a:r>
              <a:rPr lang="en-IN" sz="2000" i="1" spc="-60" dirty="0">
                <a:solidFill>
                  <a:srgbClr val="002060"/>
                </a:solidFill>
                <a:cs typeface="Cambria"/>
              </a:rPr>
              <a:t> </a:t>
            </a:r>
            <a:r>
              <a:rPr lang="en-IN" sz="2000" i="1" dirty="0">
                <a:solidFill>
                  <a:srgbClr val="002060"/>
                </a:solidFill>
                <a:cs typeface="Cambria"/>
              </a:rPr>
              <a:t>of</a:t>
            </a:r>
            <a:r>
              <a:rPr lang="en-IN" sz="2000" i="1" spc="-55" dirty="0">
                <a:solidFill>
                  <a:srgbClr val="002060"/>
                </a:solidFill>
                <a:cs typeface="Cambria"/>
              </a:rPr>
              <a:t> </a:t>
            </a:r>
            <a:r>
              <a:rPr lang="en-IN" sz="2000" i="1" dirty="0">
                <a:solidFill>
                  <a:srgbClr val="002060"/>
                </a:solidFill>
                <a:cs typeface="Cambria"/>
              </a:rPr>
              <a:t>Mechanical</a:t>
            </a:r>
            <a:r>
              <a:rPr lang="en-IN" sz="2000" i="1" spc="-60" dirty="0">
                <a:solidFill>
                  <a:srgbClr val="002060"/>
                </a:solidFill>
                <a:cs typeface="Cambria"/>
              </a:rPr>
              <a:t> </a:t>
            </a:r>
            <a:r>
              <a:rPr lang="en-IN" sz="2000" i="1" spc="-10" dirty="0">
                <a:solidFill>
                  <a:srgbClr val="002060"/>
                </a:solidFill>
                <a:cs typeface="Cambria"/>
              </a:rPr>
              <a:t>Engineering</a:t>
            </a:r>
          </a:p>
        </p:txBody>
      </p:sp>
      <p:sp>
        <p:nvSpPr>
          <p:cNvPr id="5" name="object 5"/>
          <p:cNvSpPr txBox="1"/>
          <p:nvPr/>
        </p:nvSpPr>
        <p:spPr>
          <a:xfrm>
            <a:off x="184150" y="6444000"/>
            <a:ext cx="11823699" cy="228909"/>
          </a:xfrm>
          <a:prstGeom prst="rect">
            <a:avLst/>
          </a:prstGeom>
        </p:spPr>
        <p:txBody>
          <a:bodyPr vert="horz" wrap="square" lIns="0" tIns="13335" rIns="0" bIns="0" rtlCol="0">
            <a:spAutoFit/>
          </a:bodyPr>
          <a:lstStyle/>
          <a:p>
            <a:pPr marL="12700">
              <a:lnSpc>
                <a:spcPct val="100000"/>
              </a:lnSpc>
              <a:spcBef>
                <a:spcPts val="105"/>
              </a:spcBef>
            </a:pPr>
            <a:r>
              <a:rPr sz="1400" b="1" i="1" dirty="0">
                <a:solidFill>
                  <a:schemeClr val="bg1"/>
                </a:solidFill>
                <a:latin typeface="Calibri"/>
                <a:cs typeface="Calibri"/>
              </a:rPr>
              <a:t>Disclaimer:</a:t>
            </a:r>
            <a:r>
              <a:rPr sz="1400" b="1" i="1" spc="-35" dirty="0">
                <a:solidFill>
                  <a:schemeClr val="bg1"/>
                </a:solidFill>
                <a:latin typeface="Calibri"/>
                <a:cs typeface="Calibri"/>
              </a:rPr>
              <a:t> </a:t>
            </a:r>
            <a:r>
              <a:rPr sz="1400" b="1" i="1" dirty="0">
                <a:solidFill>
                  <a:schemeClr val="bg1"/>
                </a:solidFill>
                <a:latin typeface="Calibri"/>
                <a:cs typeface="Calibri"/>
              </a:rPr>
              <a:t>All</a:t>
            </a:r>
            <a:r>
              <a:rPr sz="1400" b="1" i="1" spc="-25" dirty="0">
                <a:solidFill>
                  <a:schemeClr val="bg1"/>
                </a:solidFill>
                <a:latin typeface="Calibri"/>
                <a:cs typeface="Calibri"/>
              </a:rPr>
              <a:t> </a:t>
            </a:r>
            <a:r>
              <a:rPr sz="1400" b="1" i="1" dirty="0">
                <a:solidFill>
                  <a:schemeClr val="bg1"/>
                </a:solidFill>
                <a:latin typeface="Calibri"/>
                <a:cs typeface="Calibri"/>
              </a:rPr>
              <a:t>the</a:t>
            </a:r>
            <a:r>
              <a:rPr sz="1400" b="1" i="1" spc="-30" dirty="0">
                <a:solidFill>
                  <a:schemeClr val="bg1"/>
                </a:solidFill>
                <a:latin typeface="Calibri"/>
                <a:cs typeface="Calibri"/>
              </a:rPr>
              <a:t> </a:t>
            </a:r>
            <a:r>
              <a:rPr sz="1400" b="1" i="1" dirty="0">
                <a:solidFill>
                  <a:schemeClr val="bg1"/>
                </a:solidFill>
                <a:latin typeface="Calibri"/>
                <a:cs typeface="Calibri"/>
              </a:rPr>
              <a:t>materials</a:t>
            </a:r>
            <a:r>
              <a:rPr sz="1400" b="1" i="1" spc="-25" dirty="0">
                <a:solidFill>
                  <a:schemeClr val="bg1"/>
                </a:solidFill>
                <a:latin typeface="Calibri"/>
                <a:cs typeface="Calibri"/>
              </a:rPr>
              <a:t> </a:t>
            </a:r>
            <a:r>
              <a:rPr sz="1400" b="1" i="1" dirty="0">
                <a:solidFill>
                  <a:schemeClr val="bg1"/>
                </a:solidFill>
                <a:latin typeface="Calibri"/>
                <a:cs typeface="Calibri"/>
              </a:rPr>
              <a:t>used</a:t>
            </a:r>
            <a:r>
              <a:rPr sz="1400" b="1" i="1" spc="-25" dirty="0">
                <a:solidFill>
                  <a:schemeClr val="bg1"/>
                </a:solidFill>
                <a:latin typeface="Calibri"/>
                <a:cs typeface="Calibri"/>
              </a:rPr>
              <a:t> </a:t>
            </a:r>
            <a:r>
              <a:rPr sz="1400" b="1" i="1" dirty="0">
                <a:solidFill>
                  <a:schemeClr val="bg1"/>
                </a:solidFill>
                <a:latin typeface="Calibri"/>
                <a:cs typeface="Calibri"/>
              </a:rPr>
              <a:t>in</a:t>
            </a:r>
            <a:r>
              <a:rPr sz="1400" b="1" i="1" spc="-25" dirty="0">
                <a:solidFill>
                  <a:schemeClr val="bg1"/>
                </a:solidFill>
                <a:latin typeface="Calibri"/>
                <a:cs typeface="Calibri"/>
              </a:rPr>
              <a:t> </a:t>
            </a:r>
            <a:r>
              <a:rPr sz="1400" b="1" i="1" dirty="0">
                <a:solidFill>
                  <a:schemeClr val="bg1"/>
                </a:solidFill>
                <a:latin typeface="Calibri"/>
                <a:cs typeface="Calibri"/>
              </a:rPr>
              <a:t>this</a:t>
            </a:r>
            <a:r>
              <a:rPr sz="1400" b="1" i="1" spc="-25" dirty="0">
                <a:solidFill>
                  <a:schemeClr val="bg1"/>
                </a:solidFill>
                <a:latin typeface="Calibri"/>
                <a:cs typeface="Calibri"/>
              </a:rPr>
              <a:t> </a:t>
            </a:r>
            <a:r>
              <a:rPr sz="1400" b="1" i="1" spc="-10" dirty="0">
                <a:solidFill>
                  <a:schemeClr val="bg1"/>
                </a:solidFill>
                <a:latin typeface="Calibri"/>
                <a:cs typeface="Calibri"/>
              </a:rPr>
              <a:t>presentation</a:t>
            </a:r>
            <a:r>
              <a:rPr sz="1400" b="1" i="1" spc="-25" dirty="0">
                <a:solidFill>
                  <a:schemeClr val="bg1"/>
                </a:solidFill>
                <a:latin typeface="Calibri"/>
                <a:cs typeface="Calibri"/>
              </a:rPr>
              <a:t> </a:t>
            </a:r>
            <a:r>
              <a:rPr sz="1400" b="1" i="1" dirty="0">
                <a:solidFill>
                  <a:schemeClr val="bg1"/>
                </a:solidFill>
                <a:latin typeface="Calibri"/>
                <a:cs typeface="Calibri"/>
              </a:rPr>
              <a:t>have</a:t>
            </a:r>
            <a:r>
              <a:rPr sz="1400" b="1" i="1" spc="-30" dirty="0">
                <a:solidFill>
                  <a:schemeClr val="bg1"/>
                </a:solidFill>
                <a:latin typeface="Calibri"/>
                <a:cs typeface="Calibri"/>
              </a:rPr>
              <a:t> </a:t>
            </a:r>
            <a:r>
              <a:rPr sz="1400" b="1" i="1" dirty="0">
                <a:solidFill>
                  <a:schemeClr val="bg1"/>
                </a:solidFill>
                <a:latin typeface="Calibri"/>
                <a:cs typeface="Calibri"/>
              </a:rPr>
              <a:t>been</a:t>
            </a:r>
            <a:r>
              <a:rPr sz="1400" b="1" i="1" spc="-25" dirty="0">
                <a:solidFill>
                  <a:schemeClr val="bg1"/>
                </a:solidFill>
                <a:latin typeface="Calibri"/>
                <a:cs typeface="Calibri"/>
              </a:rPr>
              <a:t> </a:t>
            </a:r>
            <a:r>
              <a:rPr sz="1400" b="1" i="1" dirty="0">
                <a:solidFill>
                  <a:schemeClr val="bg1"/>
                </a:solidFill>
                <a:latin typeface="Calibri"/>
                <a:cs typeface="Calibri"/>
              </a:rPr>
              <a:t>adapted</a:t>
            </a:r>
            <a:r>
              <a:rPr sz="1400" b="1" i="1" spc="-25" dirty="0">
                <a:solidFill>
                  <a:schemeClr val="bg1"/>
                </a:solidFill>
                <a:latin typeface="Calibri"/>
                <a:cs typeface="Calibri"/>
              </a:rPr>
              <a:t> </a:t>
            </a:r>
            <a:r>
              <a:rPr sz="1400" b="1" i="1" dirty="0">
                <a:solidFill>
                  <a:schemeClr val="bg1"/>
                </a:solidFill>
                <a:latin typeface="Calibri"/>
                <a:cs typeface="Calibri"/>
              </a:rPr>
              <a:t>from</a:t>
            </a:r>
            <a:r>
              <a:rPr sz="1400" b="1" i="1" spc="-20" dirty="0">
                <a:solidFill>
                  <a:schemeClr val="bg1"/>
                </a:solidFill>
                <a:latin typeface="Calibri"/>
                <a:cs typeface="Calibri"/>
              </a:rPr>
              <a:t> </a:t>
            </a:r>
            <a:r>
              <a:rPr sz="1400" b="1" i="1" dirty="0">
                <a:solidFill>
                  <a:schemeClr val="bg1"/>
                </a:solidFill>
                <a:latin typeface="Calibri"/>
                <a:cs typeface="Calibri"/>
              </a:rPr>
              <a:t>their</a:t>
            </a:r>
            <a:r>
              <a:rPr sz="1400" b="1" i="1" spc="-25" dirty="0">
                <a:solidFill>
                  <a:schemeClr val="bg1"/>
                </a:solidFill>
                <a:latin typeface="Calibri"/>
                <a:cs typeface="Calibri"/>
              </a:rPr>
              <a:t> </a:t>
            </a:r>
            <a:r>
              <a:rPr sz="1400" b="1" i="1" spc="-10" dirty="0">
                <a:solidFill>
                  <a:schemeClr val="bg1"/>
                </a:solidFill>
                <a:latin typeface="Calibri"/>
                <a:cs typeface="Calibri"/>
              </a:rPr>
              <a:t>respective</a:t>
            </a:r>
            <a:r>
              <a:rPr sz="1400" b="1" i="1" spc="-30" dirty="0">
                <a:solidFill>
                  <a:schemeClr val="bg1"/>
                </a:solidFill>
                <a:latin typeface="Calibri"/>
                <a:cs typeface="Calibri"/>
              </a:rPr>
              <a:t> </a:t>
            </a:r>
            <a:r>
              <a:rPr sz="1400" b="1" i="1" spc="-10" dirty="0">
                <a:solidFill>
                  <a:schemeClr val="bg1"/>
                </a:solidFill>
                <a:latin typeface="Calibri"/>
                <a:cs typeface="Calibri"/>
              </a:rPr>
              <a:t>copyright</a:t>
            </a:r>
            <a:r>
              <a:rPr sz="1400" b="1" i="1" spc="-25" dirty="0">
                <a:solidFill>
                  <a:schemeClr val="bg1"/>
                </a:solidFill>
                <a:latin typeface="Calibri"/>
                <a:cs typeface="Calibri"/>
              </a:rPr>
              <a:t> </a:t>
            </a:r>
            <a:r>
              <a:rPr sz="1400" b="1" i="1" dirty="0">
                <a:solidFill>
                  <a:schemeClr val="bg1"/>
                </a:solidFill>
                <a:latin typeface="Calibri"/>
                <a:cs typeface="Calibri"/>
              </a:rPr>
              <a:t>owners</a:t>
            </a:r>
            <a:r>
              <a:rPr sz="1400" b="1" i="1" spc="-25" dirty="0">
                <a:solidFill>
                  <a:schemeClr val="bg1"/>
                </a:solidFill>
                <a:latin typeface="Calibri"/>
                <a:cs typeface="Calibri"/>
              </a:rPr>
              <a:t> </a:t>
            </a:r>
            <a:r>
              <a:rPr sz="1400" b="1" i="1" dirty="0">
                <a:solidFill>
                  <a:schemeClr val="bg1"/>
                </a:solidFill>
                <a:latin typeface="Calibri"/>
                <a:cs typeface="Calibri"/>
              </a:rPr>
              <a:t>and</a:t>
            </a:r>
            <a:r>
              <a:rPr sz="1400" b="1" i="1" spc="-25" dirty="0">
                <a:solidFill>
                  <a:schemeClr val="bg1"/>
                </a:solidFill>
                <a:latin typeface="Calibri"/>
                <a:cs typeface="Calibri"/>
              </a:rPr>
              <a:t> </a:t>
            </a:r>
            <a:r>
              <a:rPr sz="1400" b="1" i="1" dirty="0">
                <a:solidFill>
                  <a:schemeClr val="bg1"/>
                </a:solidFill>
                <a:latin typeface="Calibri"/>
                <a:cs typeface="Calibri"/>
              </a:rPr>
              <a:t>are</a:t>
            </a:r>
            <a:r>
              <a:rPr sz="1400" b="1" i="1" spc="-30" dirty="0">
                <a:solidFill>
                  <a:schemeClr val="bg1"/>
                </a:solidFill>
                <a:latin typeface="Calibri"/>
                <a:cs typeface="Calibri"/>
              </a:rPr>
              <a:t> </a:t>
            </a:r>
            <a:r>
              <a:rPr sz="1400" b="1" i="1" dirty="0">
                <a:solidFill>
                  <a:schemeClr val="bg1"/>
                </a:solidFill>
                <a:latin typeface="Calibri"/>
                <a:cs typeface="Calibri"/>
              </a:rPr>
              <a:t>used</a:t>
            </a:r>
            <a:r>
              <a:rPr sz="1400" b="1" i="1" spc="-25" dirty="0">
                <a:solidFill>
                  <a:schemeClr val="bg1"/>
                </a:solidFill>
                <a:latin typeface="Calibri"/>
                <a:cs typeface="Calibri"/>
              </a:rPr>
              <a:t> </a:t>
            </a:r>
            <a:r>
              <a:rPr sz="1400" b="1" i="1" dirty="0">
                <a:solidFill>
                  <a:schemeClr val="bg1"/>
                </a:solidFill>
                <a:latin typeface="Calibri"/>
                <a:cs typeface="Calibri"/>
              </a:rPr>
              <a:t>here</a:t>
            </a:r>
            <a:r>
              <a:rPr sz="1400" b="1" i="1" spc="-30" dirty="0">
                <a:solidFill>
                  <a:schemeClr val="bg1"/>
                </a:solidFill>
                <a:latin typeface="Calibri"/>
                <a:cs typeface="Calibri"/>
              </a:rPr>
              <a:t> </a:t>
            </a:r>
            <a:r>
              <a:rPr sz="1400" b="1" i="1" dirty="0">
                <a:solidFill>
                  <a:schemeClr val="bg1"/>
                </a:solidFill>
                <a:latin typeface="Calibri"/>
                <a:cs typeface="Calibri"/>
              </a:rPr>
              <a:t>only</a:t>
            </a:r>
            <a:r>
              <a:rPr sz="1400" b="1" i="1" spc="-25" dirty="0">
                <a:solidFill>
                  <a:schemeClr val="bg1"/>
                </a:solidFill>
                <a:latin typeface="Calibri"/>
                <a:cs typeface="Calibri"/>
              </a:rPr>
              <a:t> </a:t>
            </a:r>
            <a:r>
              <a:rPr sz="1400" b="1" i="1" dirty="0">
                <a:solidFill>
                  <a:schemeClr val="bg1"/>
                </a:solidFill>
                <a:latin typeface="Calibri"/>
                <a:cs typeface="Calibri"/>
              </a:rPr>
              <a:t>for</a:t>
            </a:r>
            <a:r>
              <a:rPr sz="1400" b="1" i="1" spc="-25" dirty="0">
                <a:solidFill>
                  <a:schemeClr val="bg1"/>
                </a:solidFill>
                <a:latin typeface="Calibri"/>
                <a:cs typeface="Calibri"/>
              </a:rPr>
              <a:t> </a:t>
            </a:r>
            <a:r>
              <a:rPr sz="1400" b="1" i="1" spc="-10" dirty="0">
                <a:solidFill>
                  <a:schemeClr val="bg1"/>
                </a:solidFill>
                <a:latin typeface="Calibri"/>
                <a:cs typeface="Calibri"/>
              </a:rPr>
              <a:t>educational</a:t>
            </a:r>
            <a:r>
              <a:rPr sz="1400" b="1" i="1" spc="-20" dirty="0">
                <a:solidFill>
                  <a:schemeClr val="bg1"/>
                </a:solidFill>
                <a:latin typeface="Calibri"/>
                <a:cs typeface="Calibri"/>
              </a:rPr>
              <a:t> </a:t>
            </a:r>
            <a:r>
              <a:rPr sz="1400" b="1" i="1" spc="-10" dirty="0">
                <a:solidFill>
                  <a:schemeClr val="bg1"/>
                </a:solidFill>
                <a:latin typeface="Calibri"/>
                <a:cs typeface="Calibri"/>
              </a:rPr>
              <a:t>purposes</a:t>
            </a:r>
            <a:endParaRPr sz="1400" b="1" i="1">
              <a:solidFill>
                <a:schemeClr val="bg1"/>
              </a:solidFill>
              <a:latin typeface="Calibri"/>
              <a:cs typeface="Calibri"/>
            </a:endParaRPr>
          </a:p>
        </p:txBody>
      </p:sp>
      <p:sp>
        <p:nvSpPr>
          <p:cNvPr id="2" name="Rectangle 1">
            <a:extLst>
              <a:ext uri="{FF2B5EF4-FFF2-40B4-BE49-F238E27FC236}">
                <a16:creationId xmlns:a16="http://schemas.microsoft.com/office/drawing/2014/main" id="{0BC3959B-1E9A-6AB2-BA3D-8EB8E5B41E27}"/>
              </a:ext>
            </a:extLst>
          </p:cNvPr>
          <p:cNvSpPr>
            <a:spLocks noChangeArrowheads="1"/>
          </p:cNvSpPr>
          <p:nvPr/>
        </p:nvSpPr>
        <p:spPr bwMode="auto">
          <a:xfrm>
            <a:off x="103188" y="58738"/>
            <a:ext cx="12019986" cy="6702425"/>
          </a:xfrm>
          <a:prstGeom prst="rect">
            <a:avLst/>
          </a:prstGeom>
          <a:noFill/>
          <a:ln w="38100" cmpd="dbl">
            <a:solidFill>
              <a:srgbClr val="333399"/>
            </a:solidFill>
            <a:miter lim="800000"/>
          </a:ln>
          <a:extLst>
            <a:ext uri="{909E8E84-426E-40DD-AFC4-6F175D3DCCD1}">
              <a14:hiddenFill xmlns:a14="http://schemas.microsoft.com/office/drawing/2010/main">
                <a:solidFill>
                  <a:srgbClr val="FFFFFF"/>
                </a:solidFill>
              </a14:hiddenFill>
            </a:ext>
          </a:extLst>
        </p:spPr>
        <p:txBody>
          <a:bodyPr wrap="none" anchor="ctr"/>
          <a:lstStyle>
            <a:lvl1pPr marL="179705" indent="-18288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    </a:t>
            </a:r>
          </a:p>
        </p:txBody>
      </p:sp>
      <p:sp>
        <p:nvSpPr>
          <p:cNvPr id="4" name="Rectangle 3">
            <a:extLst>
              <a:ext uri="{FF2B5EF4-FFF2-40B4-BE49-F238E27FC236}">
                <a16:creationId xmlns:a16="http://schemas.microsoft.com/office/drawing/2014/main" id="{DAEAD477-EA12-A6AA-3510-386ABE7D5D99}"/>
              </a:ext>
            </a:extLst>
          </p:cNvPr>
          <p:cNvSpPr/>
          <p:nvPr/>
        </p:nvSpPr>
        <p:spPr>
          <a:xfrm>
            <a:off x="9187435" y="96837"/>
            <a:ext cx="3272311" cy="461665"/>
          </a:xfrm>
          <a:prstGeom prst="rect">
            <a:avLst/>
          </a:prstGeom>
        </p:spPr>
        <p:txBody>
          <a:bodyPr wrap="square">
            <a:spAutoFit/>
          </a:bodyPr>
          <a:lstStyle/>
          <a:p>
            <a:r>
              <a:rPr lang="en-IN" sz="2400" b="1" dirty="0">
                <a:solidFill>
                  <a:srgbClr val="C00000"/>
                </a:solidFill>
              </a:rPr>
              <a:t>GCR Code: </a:t>
            </a:r>
            <a:r>
              <a:rPr lang="en-IN" sz="2400" b="1" dirty="0">
                <a:highlight>
                  <a:srgbClr val="FFFF00"/>
                </a:highlight>
              </a:rPr>
              <a:t>4te5zrg</a:t>
            </a:r>
            <a:r>
              <a:rPr lang="en-IN" sz="2400" b="1" dirty="0">
                <a:solidFill>
                  <a:srgbClr val="C00000"/>
                </a:solidFill>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677941"/>
          </a:xfrm>
        </p:spPr>
        <p:txBody>
          <a:bodyPr>
            <a:normAutofit/>
          </a:bodyPr>
          <a:lstStyle/>
          <a:p>
            <a:r>
              <a:rPr lang="en-US" b="1" dirty="0"/>
              <a:t>The AWS </a:t>
            </a:r>
            <a:r>
              <a:rPr lang="en-US" b="1" dirty="0" err="1"/>
              <a:t>IoT</a:t>
            </a:r>
            <a:r>
              <a:rPr lang="en-US" b="1" dirty="0"/>
              <a:t> platform architecture. </a:t>
            </a:r>
            <a:endParaRPr lang="en-US" dirty="0"/>
          </a:p>
        </p:txBody>
      </p:sp>
      <p:pic>
        <p:nvPicPr>
          <p:cNvPr id="3" name="Picture 2" descr="Screen Shot 2018-05-07 at 1.56.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434" y="1389951"/>
            <a:ext cx="8635961" cy="3886913"/>
          </a:xfrm>
          <a:prstGeom prst="rect">
            <a:avLst/>
          </a:prstGeom>
        </p:spPr>
      </p:pic>
    </p:spTree>
    <p:extLst>
      <p:ext uri="{BB962C8B-B14F-4D97-AF65-F5344CB8AC3E}">
        <p14:creationId xmlns:p14="http://schemas.microsoft.com/office/powerpoint/2010/main" val="1281898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23" y="31044"/>
            <a:ext cx="9144000" cy="768663"/>
          </a:xfrm>
        </p:spPr>
        <p:txBody>
          <a:bodyPr>
            <a:normAutofit fontScale="90000"/>
          </a:bodyPr>
          <a:lstStyle/>
          <a:p>
            <a:r>
              <a:rPr lang="en-US" sz="3600" b="1" dirty="0"/>
              <a:t>The </a:t>
            </a:r>
            <a:r>
              <a:rPr lang="en-US" sz="3600" b="1" dirty="0" err="1"/>
              <a:t>vitria</a:t>
            </a:r>
            <a:r>
              <a:rPr lang="en-US" sz="3600" b="1" dirty="0"/>
              <a:t> </a:t>
            </a:r>
            <a:r>
              <a:rPr lang="en-US" sz="3600" b="1" dirty="0" err="1"/>
              <a:t>IoT</a:t>
            </a:r>
            <a:r>
              <a:rPr lang="en-US" sz="3600" b="1" dirty="0"/>
              <a:t> analytics platform architecture </a:t>
            </a:r>
            <a:endParaRPr lang="en-US" sz="3600" dirty="0"/>
          </a:p>
        </p:txBody>
      </p:sp>
      <p:pic>
        <p:nvPicPr>
          <p:cNvPr id="3" name="Picture 2" descr="Screen Shot 2018-05-07 at 1.57.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47" y="970844"/>
            <a:ext cx="6476180" cy="5283200"/>
          </a:xfrm>
          <a:prstGeom prst="rect">
            <a:avLst/>
          </a:prstGeom>
        </p:spPr>
      </p:pic>
    </p:spTree>
    <p:extLst>
      <p:ext uri="{BB962C8B-B14F-4D97-AF65-F5344CB8AC3E}">
        <p14:creationId xmlns:p14="http://schemas.microsoft.com/office/powerpoint/2010/main" val="3354170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C00000"/>
                </a:solidFill>
              </a:rPr>
              <a:t>Data Virtualization Platform</a:t>
            </a:r>
          </a:p>
        </p:txBody>
      </p:sp>
      <p:sp>
        <p:nvSpPr>
          <p:cNvPr id="5" name="Content Placeholder 4"/>
          <p:cNvSpPr>
            <a:spLocks noGrp="1"/>
          </p:cNvSpPr>
          <p:nvPr>
            <p:ph idx="1"/>
          </p:nvPr>
        </p:nvSpPr>
        <p:spPr>
          <a:xfrm>
            <a:off x="179400" y="1012267"/>
            <a:ext cx="11833200" cy="5185333"/>
          </a:xfrm>
        </p:spPr>
        <p:txBody>
          <a:bodyPr>
            <a:noAutofit/>
          </a:bodyPr>
          <a:lstStyle/>
          <a:p>
            <a:pPr algn="just">
              <a:lnSpc>
                <a:spcPct val="150000"/>
              </a:lnSpc>
              <a:spcAft>
                <a:spcPts val="600"/>
              </a:spcAft>
            </a:pPr>
            <a:r>
              <a:rPr lang="en-US" sz="2000" i="1" dirty="0"/>
              <a:t>Data virtualization is a kind of modern data integration. It performs many of the same transformation </a:t>
            </a:r>
            <a:r>
              <a:rPr lang="en-US" sz="2000" dirty="0"/>
              <a:t>and quality functions as traditional data integration [ETL, data replication, data federation, enterprise service bus (ESB), and so on], but leveraging modern technology to deliver real-time data integration at lower cost, with more speed and agility. </a:t>
            </a:r>
          </a:p>
          <a:p>
            <a:pPr algn="just">
              <a:lnSpc>
                <a:spcPct val="150000"/>
              </a:lnSpc>
            </a:pPr>
            <a:r>
              <a:rPr lang="en-US" sz="2000" dirty="0"/>
              <a:t>It can replace traditional data integration and reduce the need for replicated data marts and data warehouses in many cases, but not entirely.</a:t>
            </a:r>
          </a:p>
          <a:p>
            <a:pPr algn="just">
              <a:lnSpc>
                <a:spcPct val="150000"/>
              </a:lnSpc>
            </a:pPr>
            <a:r>
              <a:rPr lang="en-US" sz="2000" dirty="0"/>
              <a:t>Data virtualization is also an abstraction layer and a data services layer. In this sense, it is highly complementary to use between original and derived data sources, ETL, and ESB and other middleware, applications, and devices, whether on-premise or cloud-based, to provide flexibility between layers of information and business technology.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24178" y="1016000"/>
            <a:ext cx="11717867" cy="5023556"/>
          </a:xfrm>
        </p:spPr>
        <p:txBody>
          <a:bodyPr>
            <a:noAutofit/>
          </a:bodyPr>
          <a:lstStyle/>
          <a:p>
            <a:pPr algn="just"/>
            <a:r>
              <a:rPr lang="en-US" sz="1800" b="1" dirty="0">
                <a:solidFill>
                  <a:srgbClr val="C00000"/>
                </a:solidFill>
              </a:rPr>
              <a:t>The Key Capabilities Data Virtualization Delivers</a:t>
            </a:r>
          </a:p>
          <a:p>
            <a:pPr algn="just">
              <a:buNone/>
            </a:pPr>
            <a:r>
              <a:rPr lang="en-US" sz="1800" b="1" i="1" dirty="0">
                <a:solidFill>
                  <a:srgbClr val="C00000"/>
                </a:solidFill>
              </a:rPr>
              <a:t>1. Logical abstraction and decoupling: </a:t>
            </a:r>
            <a:r>
              <a:rPr lang="en-US" sz="1800" i="1" dirty="0"/>
              <a:t>Disparate data sources, middleware, and consuming </a:t>
            </a:r>
            <a:r>
              <a:rPr lang="en-US" sz="1800" dirty="0"/>
              <a:t>applications that use or expect specific platforms and interfaces, formats, schema, security protocols, query paradigms, and other idiosyncrasies can now interact easily through data virtualization.</a:t>
            </a:r>
          </a:p>
          <a:p>
            <a:pPr algn="just">
              <a:buNone/>
            </a:pPr>
            <a:r>
              <a:rPr lang="en-US" sz="1800" b="1" dirty="0">
                <a:solidFill>
                  <a:srgbClr val="C00000"/>
                </a:solidFill>
              </a:rPr>
              <a:t>2. </a:t>
            </a:r>
            <a:r>
              <a:rPr lang="en-US" sz="1800" b="1" i="1" dirty="0">
                <a:solidFill>
                  <a:srgbClr val="C00000"/>
                </a:solidFill>
              </a:rPr>
              <a:t>Data federation on steroids: </a:t>
            </a:r>
            <a:r>
              <a:rPr lang="en-US" sz="1800" i="1" dirty="0"/>
              <a:t>Data federation is a subset of data virtualization, but now </a:t>
            </a:r>
            <a:r>
              <a:rPr lang="en-US" sz="1800" dirty="0"/>
              <a:t>enhanced with more intelligent real-time query optimization, caching, in-memory, and hybrid strategies that are automatically (or manually) chosen based on source constraints, application need, and network awareness.</a:t>
            </a:r>
          </a:p>
          <a:p>
            <a:pPr algn="just">
              <a:buNone/>
            </a:pPr>
            <a:r>
              <a:rPr lang="en-US" sz="1800" b="1" dirty="0">
                <a:solidFill>
                  <a:srgbClr val="C00000"/>
                </a:solidFill>
              </a:rPr>
              <a:t>3. </a:t>
            </a:r>
            <a:r>
              <a:rPr lang="en-US" sz="1800" b="1" i="1" dirty="0">
                <a:solidFill>
                  <a:srgbClr val="C00000"/>
                </a:solidFill>
              </a:rPr>
              <a:t>Semantic integration of structured and unstructured: </a:t>
            </a:r>
            <a:r>
              <a:rPr lang="en-US" sz="1800" i="1" dirty="0"/>
              <a:t>Data virtualization is one of the few </a:t>
            </a:r>
            <a:r>
              <a:rPr lang="en-US" sz="1800" dirty="0"/>
              <a:t>technologies that bridge the semantic understanding of unstructured and web data with the schema-based understanding of structured data to enable integration and data quality improvements.</a:t>
            </a:r>
          </a:p>
          <a:p>
            <a:pPr algn="just">
              <a:buNone/>
            </a:pPr>
            <a:r>
              <a:rPr lang="en-US" sz="1800" b="1" dirty="0">
                <a:solidFill>
                  <a:srgbClr val="C00000"/>
                </a:solidFill>
              </a:rPr>
              <a:t>4. </a:t>
            </a:r>
            <a:r>
              <a:rPr lang="en-US" sz="1800" b="1" i="1" dirty="0">
                <a:solidFill>
                  <a:srgbClr val="C00000"/>
                </a:solidFill>
              </a:rPr>
              <a:t>Agile data services provisioning: </a:t>
            </a:r>
            <a:r>
              <a:rPr lang="en-US" sz="1800" i="1" dirty="0"/>
              <a:t>Data virtualization promotes the API economy. Any primary, </a:t>
            </a:r>
            <a:r>
              <a:rPr lang="en-US" sz="1800" dirty="0"/>
              <a:t>derived, integrated, or virtual data source can be made accessible in a different format or protocol than the original, with controlled access in a matter of minutes.</a:t>
            </a:r>
          </a:p>
          <a:p>
            <a:pPr algn="just">
              <a:buNone/>
            </a:pPr>
            <a:r>
              <a:rPr lang="en-US" sz="1800" b="1" dirty="0">
                <a:solidFill>
                  <a:srgbClr val="C00000"/>
                </a:solidFill>
              </a:rPr>
              <a:t>5.</a:t>
            </a:r>
            <a:r>
              <a:rPr lang="en-US" sz="1800" dirty="0">
                <a:solidFill>
                  <a:srgbClr val="C00000"/>
                </a:solidFill>
              </a:rPr>
              <a:t> </a:t>
            </a:r>
            <a:r>
              <a:rPr lang="en-US" sz="1800" b="1" i="1" dirty="0">
                <a:solidFill>
                  <a:srgbClr val="C00000"/>
                </a:solidFill>
              </a:rPr>
              <a:t>Unified data governance and security: </a:t>
            </a:r>
            <a:r>
              <a:rPr lang="en-US" sz="1800" i="1" dirty="0"/>
              <a:t>All data are made discoverable and </a:t>
            </a:r>
            <a:r>
              <a:rPr lang="en-US" sz="1800" i="1" dirty="0" err="1"/>
              <a:t>integratable</a:t>
            </a:r>
            <a:r>
              <a:rPr lang="en-US" sz="1800" i="1" dirty="0"/>
              <a:t> easily </a:t>
            </a:r>
            <a:r>
              <a:rPr lang="en-US" sz="1800" dirty="0"/>
              <a:t>through a single virtual layer, which exposes redundancy and quality issues faster. Although they are addressed, data virtualization imposes data model governance and security from source to output data services and consistency in integration and data quality rules.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IoT</a:t>
            </a:r>
            <a:r>
              <a:rPr lang="en-US" b="1" dirty="0"/>
              <a:t> Data Visualization Platform</a:t>
            </a:r>
            <a:endParaRPr lang="en-US" dirty="0"/>
          </a:p>
        </p:txBody>
      </p:sp>
      <p:pic>
        <p:nvPicPr>
          <p:cNvPr id="7" name="Picture 6">
            <a:extLst>
              <a:ext uri="{FF2B5EF4-FFF2-40B4-BE49-F238E27FC236}">
                <a16:creationId xmlns:a16="http://schemas.microsoft.com/office/drawing/2014/main" id="{5F75208E-7830-3EA6-3B0D-8427EA30394A}"/>
              </a:ext>
            </a:extLst>
          </p:cNvPr>
          <p:cNvPicPr>
            <a:picLocks noChangeAspect="1"/>
          </p:cNvPicPr>
          <p:nvPr/>
        </p:nvPicPr>
        <p:blipFill>
          <a:blip r:embed="rId2"/>
          <a:srcRect t="16391"/>
          <a:stretch/>
        </p:blipFill>
        <p:spPr>
          <a:xfrm>
            <a:off x="180000" y="1017356"/>
            <a:ext cx="10941240" cy="520282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solidFill>
                  <a:srgbClr val="C00000"/>
                </a:solidFill>
              </a:rPr>
              <a:t>IoT</a:t>
            </a:r>
            <a:r>
              <a:rPr lang="en-US" b="1" dirty="0">
                <a:solidFill>
                  <a:srgbClr val="C00000"/>
                </a:solidFill>
              </a:rPr>
              <a:t> Data Visualization Platform</a:t>
            </a:r>
            <a:endParaRPr lang="en-US" dirty="0">
              <a:solidFill>
                <a:srgbClr val="C00000"/>
              </a:solidFill>
            </a:endParaRPr>
          </a:p>
        </p:txBody>
      </p:sp>
      <p:sp>
        <p:nvSpPr>
          <p:cNvPr id="3" name="Content Placeholder 2"/>
          <p:cNvSpPr>
            <a:spLocks noGrp="1"/>
          </p:cNvSpPr>
          <p:nvPr>
            <p:ph idx="1"/>
          </p:nvPr>
        </p:nvSpPr>
        <p:spPr>
          <a:xfrm>
            <a:off x="375356" y="1166018"/>
            <a:ext cx="11637844" cy="5133182"/>
          </a:xfrm>
        </p:spPr>
        <p:txBody>
          <a:bodyPr>
            <a:noAutofit/>
          </a:bodyPr>
          <a:lstStyle/>
          <a:p>
            <a:pPr algn="just">
              <a:lnSpc>
                <a:spcPct val="114000"/>
              </a:lnSpc>
              <a:spcBef>
                <a:spcPts val="600"/>
              </a:spcBef>
            </a:pPr>
            <a:r>
              <a:rPr lang="en-US" sz="2000" b="1" dirty="0">
                <a:solidFill>
                  <a:srgbClr val="C00000"/>
                </a:solidFill>
              </a:rPr>
              <a:t>Bug Labs Freeboard </a:t>
            </a:r>
            <a:r>
              <a:rPr lang="en-US" sz="2000" dirty="0"/>
              <a:t>(https://freeboard.io/) is a leading </a:t>
            </a:r>
            <a:r>
              <a:rPr lang="en-US" sz="2000" dirty="0" err="1"/>
              <a:t>IoT</a:t>
            </a:r>
            <a:r>
              <a:rPr lang="en-US" sz="2000" dirty="0"/>
              <a:t> data visualization platform. </a:t>
            </a:r>
          </a:p>
          <a:p>
            <a:pPr algn="just">
              <a:lnSpc>
                <a:spcPct val="114000"/>
              </a:lnSpc>
              <a:spcBef>
                <a:spcPts val="600"/>
              </a:spcBef>
            </a:pPr>
            <a:r>
              <a:rPr lang="en-US" sz="2000" dirty="0"/>
              <a:t>The following use cases definitely vouch for the need for competent visualization tool.</a:t>
            </a:r>
          </a:p>
          <a:p>
            <a:pPr algn="just">
              <a:lnSpc>
                <a:spcPct val="114000"/>
              </a:lnSpc>
              <a:spcBef>
                <a:spcPts val="600"/>
              </a:spcBef>
              <a:buNone/>
            </a:pPr>
            <a:r>
              <a:rPr lang="en-US" sz="2000" dirty="0"/>
              <a:t>◾ </a:t>
            </a:r>
            <a:r>
              <a:rPr lang="en-US" sz="2000" i="1" dirty="0"/>
              <a:t>Air Quality: In an effort to provide city bicycle riders with timely, relevant environmental </a:t>
            </a:r>
            <a:r>
              <a:rPr lang="en-US" sz="2000" dirty="0"/>
              <a:t>data, Bug Labs teamed with a global wireless carrier to prototype a 3G-connected, </a:t>
            </a:r>
            <a:r>
              <a:rPr lang="en-US" sz="2000" dirty="0" err="1"/>
              <a:t>GPSenabled</a:t>
            </a:r>
            <a:r>
              <a:rPr lang="en-US" sz="2000" dirty="0"/>
              <a:t>, and air-quality sensor that could be attached to city-sponsored rental bikes. When in use, these specially equipped bicycles provide real-time location-tagged air-quality data that is used to create a crowd sourced pollution index map for other bikers to use when planning their routes.</a:t>
            </a:r>
          </a:p>
          <a:p>
            <a:pPr algn="just">
              <a:lnSpc>
                <a:spcPct val="114000"/>
              </a:lnSpc>
              <a:spcBef>
                <a:spcPts val="600"/>
              </a:spcBef>
              <a:buNone/>
            </a:pPr>
            <a:r>
              <a:rPr lang="en-US" sz="2000" dirty="0"/>
              <a:t>◾ </a:t>
            </a:r>
            <a:r>
              <a:rPr lang="en-US" sz="2000" i="1" dirty="0"/>
              <a:t>Distillery: The Heising-330, from Bunker Stills, is a novel, modern, Internet-connected, and </a:t>
            </a:r>
            <a:r>
              <a:rPr lang="en-US" sz="2000" dirty="0"/>
              <a:t>fully automated continuous still, built by and for the craft distillery. They use </a:t>
            </a:r>
            <a:r>
              <a:rPr lang="en-US" sz="2000" b="1" dirty="0" err="1">
                <a:solidFill>
                  <a:srgbClr val="C00000"/>
                </a:solidFill>
              </a:rPr>
              <a:t>dweet</a:t>
            </a:r>
            <a:r>
              <a:rPr lang="en-US" sz="2000" b="1" dirty="0">
                <a:solidFill>
                  <a:srgbClr val="C00000"/>
                </a:solidFill>
              </a:rPr>
              <a:t>. </a:t>
            </a:r>
            <a:r>
              <a:rPr lang="en-US" sz="2000" b="1" dirty="0" err="1">
                <a:solidFill>
                  <a:srgbClr val="C00000"/>
                </a:solidFill>
              </a:rPr>
              <a:t>io</a:t>
            </a:r>
            <a:r>
              <a:rPr lang="en-US" sz="2000" b="1" dirty="0">
                <a:solidFill>
                  <a:srgbClr val="C00000"/>
                </a:solidFill>
              </a:rPr>
              <a:t> + Freeboard </a:t>
            </a:r>
            <a:r>
              <a:rPr lang="en-US" sz="2000" dirty="0"/>
              <a:t>to provide real-time remote monitoring and diagnostic information to still operators and maintainers.</a:t>
            </a:r>
          </a:p>
          <a:p>
            <a:pPr algn="just">
              <a:lnSpc>
                <a:spcPct val="114000"/>
              </a:lnSpc>
              <a:spcBef>
                <a:spcPts val="600"/>
              </a:spcBef>
              <a:buNone/>
            </a:pPr>
            <a:r>
              <a:rPr lang="en-US" sz="2000" dirty="0"/>
              <a:t>◾ </a:t>
            </a:r>
            <a:r>
              <a:rPr lang="en-US" sz="2000" i="1" dirty="0"/>
              <a:t>Humidor: The Humidor Sentinel is a small, Wi-Fi-connected sensor device that fits inside </a:t>
            </a:r>
            <a:r>
              <a:rPr lang="en-US" sz="2000" dirty="0"/>
              <a:t>cigar humidors of all sizes and continuously measures humidity, temperature, and lid position information. Both </a:t>
            </a:r>
            <a:r>
              <a:rPr lang="en-US" sz="2000" b="1" dirty="0">
                <a:solidFill>
                  <a:srgbClr val="C00000"/>
                </a:solidFill>
              </a:rPr>
              <a:t>Freeboard and dweet.io </a:t>
            </a:r>
            <a:r>
              <a:rPr lang="en-US" sz="2000" dirty="0"/>
              <a:t>are used to provide real-time monitoring of these key quality metrics.</a:t>
            </a:r>
          </a:p>
          <a:p>
            <a:pPr algn="just">
              <a:buNone/>
            </a:pPr>
            <a:endParaRPr 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A42D-6625-4EE7-79E6-BA5E6AD8F8BB}"/>
              </a:ext>
            </a:extLst>
          </p:cNvPr>
          <p:cNvSpPr>
            <a:spLocks noGrp="1"/>
          </p:cNvSpPr>
          <p:nvPr>
            <p:ph type="title"/>
          </p:nvPr>
        </p:nvSpPr>
        <p:spPr>
          <a:xfrm>
            <a:off x="180000" y="0"/>
            <a:ext cx="11833200" cy="900000"/>
          </a:xfrm>
        </p:spPr>
        <p:txBody>
          <a:bodyPr vert="horz" lIns="91440" tIns="45720" rIns="91440" bIns="45720" rtlCol="0" anchor="ctr">
            <a:normAutofit/>
          </a:bodyPr>
          <a:lstStyle/>
          <a:p>
            <a:r>
              <a:rPr lang="en-US" dirty="0"/>
              <a:t>Machine-to-Machine (M2M)</a:t>
            </a:r>
            <a:endParaRPr lang="en-IN" dirty="0"/>
          </a:p>
        </p:txBody>
      </p:sp>
      <p:sp>
        <p:nvSpPr>
          <p:cNvPr id="4" name="Date Placeholder 3">
            <a:extLst>
              <a:ext uri="{FF2B5EF4-FFF2-40B4-BE49-F238E27FC236}">
                <a16:creationId xmlns:a16="http://schemas.microsoft.com/office/drawing/2014/main" id="{C7B4D623-387D-4D2D-CB84-82D304A0ED99}"/>
              </a:ext>
            </a:extLst>
          </p:cNvPr>
          <p:cNvSpPr>
            <a:spLocks noGrp="1"/>
          </p:cNvSpPr>
          <p:nvPr>
            <p:ph type="dt" sz="half" idx="10"/>
          </p:nvPr>
        </p:nvSpPr>
        <p:spPr>
          <a:xfrm>
            <a:off x="180000" y="6356350"/>
            <a:ext cx="2160000" cy="365125"/>
          </a:xfrm>
        </p:spPr>
        <p:txBody>
          <a:bodyPr vert="horz" lIns="91440" tIns="45720" rIns="91440" bIns="45720" rtlCol="0" anchor="ctr">
            <a:normAutofit/>
          </a:bodyPr>
          <a:lstStyle/>
          <a:p>
            <a:pPr>
              <a:spcAft>
                <a:spcPts val="600"/>
              </a:spcAft>
            </a:pPr>
            <a:fld id="{D4153225-EAAD-422A-BF00-239D11ECF33B}" type="datetime1">
              <a:rPr lang="en-IN" smtClean="0"/>
              <a:pPr>
                <a:spcAft>
                  <a:spcPts val="600"/>
                </a:spcAft>
              </a:pPr>
              <a:t>07-10-2024</a:t>
            </a:fld>
            <a:endParaRPr lang="en-IN"/>
          </a:p>
        </p:txBody>
      </p:sp>
      <p:sp>
        <p:nvSpPr>
          <p:cNvPr id="5" name="Footer Placeholder 4">
            <a:extLst>
              <a:ext uri="{FF2B5EF4-FFF2-40B4-BE49-F238E27FC236}">
                <a16:creationId xmlns:a16="http://schemas.microsoft.com/office/drawing/2014/main" id="{5B4E53B2-593C-522E-5675-2CC87804BBB0}"/>
              </a:ext>
            </a:extLst>
          </p:cNvPr>
          <p:cNvSpPr>
            <a:spLocks noGrp="1"/>
          </p:cNvSpPr>
          <p:nvPr>
            <p:ph type="ftr" sz="quarter" idx="11"/>
          </p:nvPr>
        </p:nvSpPr>
        <p:spPr>
          <a:xfrm>
            <a:off x="3396600" y="6355443"/>
            <a:ext cx="5400000" cy="365125"/>
          </a:xfrm>
        </p:spPr>
        <p:txBody>
          <a:bodyPr vert="horz" lIns="91440" tIns="45720" rIns="91440" bIns="45720" rtlCol="0" anchor="ctr">
            <a:normAutofit/>
          </a:bodyPr>
          <a:lstStyle/>
          <a:p>
            <a:pPr>
              <a:spcAft>
                <a:spcPts val="600"/>
              </a:spcAft>
            </a:pPr>
            <a:r>
              <a:rPr lang="en-GB"/>
              <a:t>EIE228 - IoT for Automation</a:t>
            </a:r>
            <a:endParaRPr lang="en-IN"/>
          </a:p>
        </p:txBody>
      </p:sp>
      <p:sp>
        <p:nvSpPr>
          <p:cNvPr id="6" name="Slide Number Placeholder 5">
            <a:extLst>
              <a:ext uri="{FF2B5EF4-FFF2-40B4-BE49-F238E27FC236}">
                <a16:creationId xmlns:a16="http://schemas.microsoft.com/office/drawing/2014/main" id="{64E6ECB7-45A6-BBF0-3D9A-CF1462430411}"/>
              </a:ext>
            </a:extLst>
          </p:cNvPr>
          <p:cNvSpPr>
            <a:spLocks noGrp="1"/>
          </p:cNvSpPr>
          <p:nvPr>
            <p:ph type="sldNum" sz="quarter" idx="12"/>
          </p:nvPr>
        </p:nvSpPr>
        <p:spPr>
          <a:xfrm>
            <a:off x="9853200" y="6355443"/>
            <a:ext cx="2160000" cy="365125"/>
          </a:xfrm>
        </p:spPr>
        <p:txBody>
          <a:bodyPr vert="horz" lIns="91440" tIns="45720" rIns="91440" bIns="45720" rtlCol="0" anchor="ctr">
            <a:normAutofit/>
          </a:bodyPr>
          <a:lstStyle/>
          <a:p>
            <a:pPr>
              <a:spcAft>
                <a:spcPts val="600"/>
              </a:spcAft>
            </a:pPr>
            <a:fld id="{109FE641-3CB4-439D-91EC-AFED2D1D9C79}" type="slidenum">
              <a:rPr lang="en-IN" smtClean="0"/>
              <a:pPr>
                <a:spcAft>
                  <a:spcPts val="600"/>
                </a:spcAft>
              </a:pPr>
              <a:t>16</a:t>
            </a:fld>
            <a:endParaRPr lang="en-IN"/>
          </a:p>
        </p:txBody>
      </p:sp>
      <p:sp>
        <p:nvSpPr>
          <p:cNvPr id="7" name="TextBox 6">
            <a:extLst>
              <a:ext uri="{FF2B5EF4-FFF2-40B4-BE49-F238E27FC236}">
                <a16:creationId xmlns:a16="http://schemas.microsoft.com/office/drawing/2014/main" id="{814E4C46-2F74-D968-0DDF-FE3D15FF7629}"/>
              </a:ext>
            </a:extLst>
          </p:cNvPr>
          <p:cNvSpPr txBox="1"/>
          <p:nvPr/>
        </p:nvSpPr>
        <p:spPr>
          <a:xfrm>
            <a:off x="0" y="1013345"/>
            <a:ext cx="11833200" cy="824008"/>
          </a:xfrm>
          <a:prstGeom prst="rect">
            <a:avLst/>
          </a:prstGeom>
          <a:noFill/>
        </p:spPr>
        <p:txBody>
          <a:bodyPr wrap="square">
            <a:spAutoFit/>
          </a:bodyPr>
          <a:lstStyle/>
          <a:p>
            <a:pPr marL="241300" marR="5080" indent="-228600" algn="just">
              <a:lnSpc>
                <a:spcPts val="3020"/>
              </a:lnSpc>
              <a:spcBef>
                <a:spcPts val="490"/>
              </a:spcBef>
              <a:buFont typeface="Arial" panose="020B0604020202020204"/>
              <a:buChar char="•"/>
              <a:tabLst>
                <a:tab pos="241300" algn="l"/>
              </a:tabLst>
            </a:pPr>
            <a:r>
              <a:rPr lang="en-US" sz="2000" spc="-5" dirty="0">
                <a:latin typeface="+mj-lt"/>
                <a:cs typeface="Calibri" panose="020F0502020204030204"/>
              </a:rPr>
              <a:t>Machine-to-Machine</a:t>
            </a:r>
            <a:r>
              <a:rPr lang="en-US" sz="2000" dirty="0">
                <a:latin typeface="+mj-lt"/>
                <a:cs typeface="Calibri" panose="020F0502020204030204"/>
              </a:rPr>
              <a:t> </a:t>
            </a:r>
            <a:r>
              <a:rPr lang="en-US" sz="2000" spc="-5" dirty="0">
                <a:latin typeface="+mj-lt"/>
                <a:cs typeface="Calibri" panose="020F0502020204030204"/>
              </a:rPr>
              <a:t>(M2M)</a:t>
            </a:r>
            <a:r>
              <a:rPr lang="en-US" sz="2000" spc="5" dirty="0">
                <a:latin typeface="+mj-lt"/>
                <a:cs typeface="Calibri" panose="020F0502020204030204"/>
              </a:rPr>
              <a:t> </a:t>
            </a:r>
            <a:r>
              <a:rPr lang="en-US" sz="2000" spc="-5" dirty="0">
                <a:latin typeface="+mj-lt"/>
                <a:cs typeface="Calibri" panose="020F0502020204030204"/>
              </a:rPr>
              <a:t>refers</a:t>
            </a:r>
            <a:r>
              <a:rPr lang="en-US" sz="2000" dirty="0">
                <a:latin typeface="+mj-lt"/>
                <a:cs typeface="Calibri" panose="020F0502020204030204"/>
              </a:rPr>
              <a:t> to</a:t>
            </a:r>
            <a:r>
              <a:rPr lang="en-US" sz="2000" spc="5" dirty="0">
                <a:latin typeface="+mj-lt"/>
                <a:cs typeface="Calibri" panose="020F0502020204030204"/>
              </a:rPr>
              <a:t> </a:t>
            </a:r>
            <a:r>
              <a:rPr lang="en-US" sz="2000" spc="-5" dirty="0">
                <a:latin typeface="+mj-lt"/>
                <a:cs typeface="Calibri" panose="020F0502020204030204"/>
              </a:rPr>
              <a:t>networking</a:t>
            </a:r>
            <a:r>
              <a:rPr lang="en-US" sz="2000" dirty="0">
                <a:latin typeface="+mj-lt"/>
                <a:cs typeface="Calibri" panose="020F0502020204030204"/>
              </a:rPr>
              <a:t> </a:t>
            </a:r>
            <a:r>
              <a:rPr lang="en-US" sz="2000" spc="-5" dirty="0">
                <a:latin typeface="+mj-lt"/>
                <a:cs typeface="Calibri" panose="020F0502020204030204"/>
              </a:rPr>
              <a:t>of</a:t>
            </a:r>
            <a:r>
              <a:rPr lang="en-US" sz="2000" spc="5" dirty="0">
                <a:latin typeface="+mj-lt"/>
                <a:cs typeface="Calibri" panose="020F0502020204030204"/>
              </a:rPr>
              <a:t> </a:t>
            </a:r>
            <a:r>
              <a:rPr lang="en-US" sz="2000" spc="-5" dirty="0">
                <a:latin typeface="+mj-lt"/>
                <a:cs typeface="Calibri" panose="020F0502020204030204"/>
              </a:rPr>
              <a:t>machines</a:t>
            </a:r>
            <a:r>
              <a:rPr lang="en-US" sz="2000" dirty="0">
                <a:latin typeface="+mj-lt"/>
                <a:cs typeface="Calibri" panose="020F0502020204030204"/>
              </a:rPr>
              <a:t> </a:t>
            </a:r>
            <a:r>
              <a:rPr lang="en-US" sz="2000" spc="-5" dirty="0">
                <a:latin typeface="+mj-lt"/>
                <a:cs typeface="Calibri" panose="020F0502020204030204"/>
              </a:rPr>
              <a:t>(or </a:t>
            </a:r>
            <a:r>
              <a:rPr lang="en-US" sz="2000" dirty="0">
                <a:latin typeface="+mj-lt"/>
                <a:cs typeface="Calibri" panose="020F0502020204030204"/>
              </a:rPr>
              <a:t> </a:t>
            </a:r>
            <a:r>
              <a:rPr lang="en-US" sz="2000" spc="-5" dirty="0">
                <a:latin typeface="+mj-lt"/>
                <a:cs typeface="Calibri" panose="020F0502020204030204"/>
              </a:rPr>
              <a:t>devices)</a:t>
            </a:r>
            <a:r>
              <a:rPr lang="en-US" sz="2000" spc="5" dirty="0">
                <a:latin typeface="+mj-lt"/>
                <a:cs typeface="Calibri" panose="020F0502020204030204"/>
              </a:rPr>
              <a:t> </a:t>
            </a:r>
            <a:r>
              <a:rPr lang="en-US" sz="2000" spc="-5" dirty="0">
                <a:latin typeface="+mj-lt"/>
                <a:cs typeface="Calibri" panose="020F0502020204030204"/>
              </a:rPr>
              <a:t>for</a:t>
            </a:r>
            <a:r>
              <a:rPr lang="en-US" sz="2000" spc="5" dirty="0">
                <a:latin typeface="+mj-lt"/>
                <a:cs typeface="Calibri" panose="020F0502020204030204"/>
              </a:rPr>
              <a:t> </a:t>
            </a:r>
            <a:r>
              <a:rPr lang="en-US" sz="2000" spc="-5" dirty="0">
                <a:latin typeface="+mj-lt"/>
                <a:cs typeface="Calibri" panose="020F0502020204030204"/>
              </a:rPr>
              <a:t>the</a:t>
            </a:r>
            <a:r>
              <a:rPr lang="en-US" sz="2000" spc="5" dirty="0">
                <a:latin typeface="+mj-lt"/>
                <a:cs typeface="Calibri" panose="020F0502020204030204"/>
              </a:rPr>
              <a:t> </a:t>
            </a:r>
            <a:r>
              <a:rPr lang="en-US" sz="2000" spc="-5" dirty="0">
                <a:latin typeface="+mj-lt"/>
                <a:cs typeface="Calibri" panose="020F0502020204030204"/>
              </a:rPr>
              <a:t>purpose</a:t>
            </a:r>
            <a:r>
              <a:rPr lang="en-US" sz="2000" spc="5" dirty="0">
                <a:latin typeface="+mj-lt"/>
                <a:cs typeface="Calibri" panose="020F0502020204030204"/>
              </a:rPr>
              <a:t> </a:t>
            </a:r>
            <a:r>
              <a:rPr lang="en-US" sz="2000" spc="-5" dirty="0">
                <a:latin typeface="+mj-lt"/>
                <a:cs typeface="Calibri" panose="020F0502020204030204"/>
              </a:rPr>
              <a:t>of</a:t>
            </a:r>
            <a:r>
              <a:rPr lang="en-US" sz="2000" spc="5" dirty="0">
                <a:latin typeface="+mj-lt"/>
                <a:cs typeface="Calibri" panose="020F0502020204030204"/>
              </a:rPr>
              <a:t> </a:t>
            </a:r>
            <a:r>
              <a:rPr lang="en-US" sz="2000" spc="-5" dirty="0">
                <a:latin typeface="+mj-lt"/>
                <a:cs typeface="Calibri" panose="020F0502020204030204"/>
              </a:rPr>
              <a:t>remote</a:t>
            </a:r>
            <a:r>
              <a:rPr lang="en-US" sz="2000" spc="5" dirty="0">
                <a:latin typeface="+mj-lt"/>
                <a:cs typeface="Calibri" panose="020F0502020204030204"/>
              </a:rPr>
              <a:t> </a:t>
            </a:r>
            <a:r>
              <a:rPr lang="en-US" sz="2000" spc="-5" dirty="0">
                <a:latin typeface="+mj-lt"/>
                <a:cs typeface="Calibri" panose="020F0502020204030204"/>
              </a:rPr>
              <a:t>monitoring</a:t>
            </a:r>
            <a:r>
              <a:rPr lang="en-US" sz="2000" spc="5" dirty="0">
                <a:latin typeface="+mj-lt"/>
                <a:cs typeface="Calibri" panose="020F0502020204030204"/>
              </a:rPr>
              <a:t> </a:t>
            </a:r>
            <a:r>
              <a:rPr lang="en-US" sz="2000" spc="-5" dirty="0">
                <a:latin typeface="+mj-lt"/>
                <a:cs typeface="Calibri" panose="020F0502020204030204"/>
              </a:rPr>
              <a:t>and</a:t>
            </a:r>
            <a:r>
              <a:rPr lang="en-US" sz="2000" spc="5" dirty="0">
                <a:latin typeface="+mj-lt"/>
                <a:cs typeface="Calibri" panose="020F0502020204030204"/>
              </a:rPr>
              <a:t> </a:t>
            </a:r>
            <a:r>
              <a:rPr lang="en-US" sz="2000" spc="-5" dirty="0">
                <a:latin typeface="+mj-lt"/>
                <a:cs typeface="Calibri" panose="020F0502020204030204"/>
              </a:rPr>
              <a:t>control</a:t>
            </a:r>
            <a:r>
              <a:rPr lang="en-US" sz="2000" spc="10" dirty="0">
                <a:latin typeface="+mj-lt"/>
                <a:cs typeface="Calibri" panose="020F0502020204030204"/>
              </a:rPr>
              <a:t> </a:t>
            </a:r>
            <a:r>
              <a:rPr lang="en-US" sz="2000" spc="-5" dirty="0">
                <a:latin typeface="+mj-lt"/>
                <a:cs typeface="Calibri" panose="020F0502020204030204"/>
              </a:rPr>
              <a:t>and</a:t>
            </a:r>
            <a:r>
              <a:rPr lang="en-US" sz="2000" spc="5" dirty="0">
                <a:latin typeface="+mj-lt"/>
                <a:cs typeface="Calibri" panose="020F0502020204030204"/>
              </a:rPr>
              <a:t> </a:t>
            </a:r>
            <a:r>
              <a:rPr lang="en-US" sz="2000" spc="-5" dirty="0">
                <a:latin typeface="+mj-lt"/>
                <a:cs typeface="Calibri" panose="020F0502020204030204"/>
              </a:rPr>
              <a:t>data </a:t>
            </a:r>
            <a:r>
              <a:rPr lang="en-US" sz="2000" spc="-620" dirty="0">
                <a:latin typeface="+mj-lt"/>
                <a:cs typeface="Calibri" panose="020F0502020204030204"/>
              </a:rPr>
              <a:t> </a:t>
            </a:r>
            <a:r>
              <a:rPr lang="en-US" sz="2000" spc="-5" dirty="0">
                <a:latin typeface="+mj-lt"/>
                <a:cs typeface="Calibri" panose="020F0502020204030204"/>
              </a:rPr>
              <a:t>exchange.</a:t>
            </a:r>
            <a:endParaRPr lang="en-US" sz="2000" dirty="0">
              <a:latin typeface="+mj-lt"/>
              <a:cs typeface="Calibri" panose="020F0502020204030204"/>
            </a:endParaRPr>
          </a:p>
        </p:txBody>
      </p:sp>
      <p:pic>
        <p:nvPicPr>
          <p:cNvPr id="10" name="Picture 9">
            <a:extLst>
              <a:ext uri="{FF2B5EF4-FFF2-40B4-BE49-F238E27FC236}">
                <a16:creationId xmlns:a16="http://schemas.microsoft.com/office/drawing/2014/main" id="{C49224ED-4C0D-BC6B-7777-7573C24D8025}"/>
              </a:ext>
            </a:extLst>
          </p:cNvPr>
          <p:cNvPicPr>
            <a:picLocks noChangeAspect="1"/>
          </p:cNvPicPr>
          <p:nvPr/>
        </p:nvPicPr>
        <p:blipFill>
          <a:blip r:embed="rId2"/>
          <a:stretch>
            <a:fillRect/>
          </a:stretch>
        </p:blipFill>
        <p:spPr>
          <a:xfrm>
            <a:off x="6276951" y="1609976"/>
            <a:ext cx="5736249" cy="4395713"/>
          </a:xfrm>
          <a:prstGeom prst="rect">
            <a:avLst/>
          </a:prstGeom>
        </p:spPr>
      </p:pic>
      <p:sp>
        <p:nvSpPr>
          <p:cNvPr id="14" name="object 3">
            <a:extLst>
              <a:ext uri="{FF2B5EF4-FFF2-40B4-BE49-F238E27FC236}">
                <a16:creationId xmlns:a16="http://schemas.microsoft.com/office/drawing/2014/main" id="{507926DD-CA84-353B-3712-A81839644DA2}"/>
              </a:ext>
            </a:extLst>
          </p:cNvPr>
          <p:cNvSpPr txBox="1"/>
          <p:nvPr/>
        </p:nvSpPr>
        <p:spPr>
          <a:xfrm>
            <a:off x="88488" y="1837353"/>
            <a:ext cx="6188463" cy="3425297"/>
          </a:xfrm>
          <a:prstGeom prst="rect">
            <a:avLst/>
          </a:prstGeom>
        </p:spPr>
        <p:txBody>
          <a:bodyPr vert="horz" wrap="square" lIns="0" tIns="90170" rIns="0" bIns="0" rtlCol="0">
            <a:spAutoFit/>
          </a:bodyPr>
          <a:lstStyle/>
          <a:p>
            <a:pPr marL="241300" marR="26035" indent="-228600" algn="just">
              <a:spcBef>
                <a:spcPts val="710"/>
              </a:spcBef>
              <a:buFont typeface="Arial" panose="020B0604020202020204"/>
              <a:buChar char="•"/>
              <a:tabLst>
                <a:tab pos="241300" algn="l"/>
              </a:tabLst>
            </a:pPr>
            <a:r>
              <a:rPr sz="2000" spc="-5" dirty="0">
                <a:latin typeface="+mj-lt"/>
                <a:cs typeface="Calibri" panose="020F0502020204030204"/>
              </a:rPr>
              <a:t>An</a:t>
            </a:r>
            <a:r>
              <a:rPr sz="2000" dirty="0">
                <a:latin typeface="+mj-lt"/>
                <a:cs typeface="Calibri" panose="020F0502020204030204"/>
              </a:rPr>
              <a:t> </a:t>
            </a:r>
            <a:r>
              <a:rPr sz="2000" spc="-5" dirty="0">
                <a:latin typeface="+mj-lt"/>
                <a:cs typeface="Calibri" panose="020F0502020204030204"/>
              </a:rPr>
              <a:t>M2M</a:t>
            </a:r>
            <a:r>
              <a:rPr sz="2000" spc="10" dirty="0">
                <a:latin typeface="+mj-lt"/>
                <a:cs typeface="Calibri" panose="020F0502020204030204"/>
              </a:rPr>
              <a:t> </a:t>
            </a:r>
            <a:r>
              <a:rPr sz="2000" spc="-5" dirty="0">
                <a:latin typeface="+mj-lt"/>
                <a:cs typeface="Calibri" panose="020F0502020204030204"/>
              </a:rPr>
              <a:t>area</a:t>
            </a:r>
            <a:r>
              <a:rPr sz="2000" spc="5" dirty="0">
                <a:latin typeface="+mj-lt"/>
                <a:cs typeface="Calibri" panose="020F0502020204030204"/>
              </a:rPr>
              <a:t> </a:t>
            </a:r>
            <a:r>
              <a:rPr sz="2000" spc="-5" dirty="0">
                <a:latin typeface="+mj-lt"/>
                <a:cs typeface="Calibri" panose="020F0502020204030204"/>
              </a:rPr>
              <a:t>network comprises</a:t>
            </a:r>
            <a:r>
              <a:rPr sz="2000" dirty="0">
                <a:latin typeface="+mj-lt"/>
                <a:cs typeface="Calibri" panose="020F0502020204030204"/>
              </a:rPr>
              <a:t> </a:t>
            </a:r>
            <a:r>
              <a:rPr sz="2000" spc="-5" dirty="0">
                <a:latin typeface="+mj-lt"/>
                <a:cs typeface="Calibri" panose="020F0502020204030204"/>
              </a:rPr>
              <a:t>of</a:t>
            </a:r>
            <a:r>
              <a:rPr sz="2000" spc="5" dirty="0">
                <a:latin typeface="+mj-lt"/>
                <a:cs typeface="Calibri" panose="020F0502020204030204"/>
              </a:rPr>
              <a:t> </a:t>
            </a:r>
            <a:r>
              <a:rPr sz="2000" spc="-5" dirty="0">
                <a:latin typeface="+mj-lt"/>
                <a:cs typeface="Calibri" panose="020F0502020204030204"/>
              </a:rPr>
              <a:t>machines</a:t>
            </a:r>
            <a:r>
              <a:rPr sz="2000" dirty="0">
                <a:latin typeface="+mj-lt"/>
                <a:cs typeface="Calibri" panose="020F0502020204030204"/>
              </a:rPr>
              <a:t> </a:t>
            </a:r>
            <a:r>
              <a:rPr sz="2000" spc="-5" dirty="0">
                <a:latin typeface="+mj-lt"/>
                <a:cs typeface="Calibri" panose="020F0502020204030204"/>
              </a:rPr>
              <a:t>(or M2M</a:t>
            </a:r>
            <a:r>
              <a:rPr sz="2000" spc="10" dirty="0">
                <a:latin typeface="+mj-lt"/>
                <a:cs typeface="Calibri" panose="020F0502020204030204"/>
              </a:rPr>
              <a:t> </a:t>
            </a:r>
            <a:r>
              <a:rPr sz="2000" spc="-5" dirty="0">
                <a:latin typeface="+mj-lt"/>
                <a:cs typeface="Calibri" panose="020F0502020204030204"/>
              </a:rPr>
              <a:t>nodes)</a:t>
            </a:r>
            <a:r>
              <a:rPr sz="2000" spc="5" dirty="0">
                <a:latin typeface="+mj-lt"/>
                <a:cs typeface="Calibri" panose="020F0502020204030204"/>
              </a:rPr>
              <a:t> </a:t>
            </a:r>
            <a:r>
              <a:rPr sz="2000" spc="-5" dirty="0">
                <a:latin typeface="+mj-lt"/>
                <a:cs typeface="Calibri" panose="020F0502020204030204"/>
              </a:rPr>
              <a:t>which</a:t>
            </a:r>
            <a:r>
              <a:rPr sz="2000" spc="5" dirty="0">
                <a:latin typeface="+mj-lt"/>
                <a:cs typeface="Calibri" panose="020F0502020204030204"/>
              </a:rPr>
              <a:t> </a:t>
            </a:r>
            <a:r>
              <a:rPr sz="2000" spc="-5" dirty="0">
                <a:latin typeface="+mj-lt"/>
                <a:cs typeface="Calibri" panose="020F0502020204030204"/>
              </a:rPr>
              <a:t>have </a:t>
            </a:r>
            <a:r>
              <a:rPr sz="2000" spc="-575" dirty="0">
                <a:latin typeface="+mj-lt"/>
                <a:cs typeface="Calibri" panose="020F0502020204030204"/>
              </a:rPr>
              <a:t> </a:t>
            </a:r>
            <a:r>
              <a:rPr sz="2000" spc="-5" dirty="0">
                <a:latin typeface="+mj-lt"/>
                <a:cs typeface="Calibri" panose="020F0502020204030204"/>
              </a:rPr>
              <a:t>embedded</a:t>
            </a:r>
            <a:r>
              <a:rPr sz="2000" dirty="0">
                <a:latin typeface="+mj-lt"/>
                <a:cs typeface="Calibri" panose="020F0502020204030204"/>
              </a:rPr>
              <a:t> </a:t>
            </a:r>
            <a:r>
              <a:rPr sz="2000" spc="-5" dirty="0">
                <a:latin typeface="+mj-lt"/>
                <a:cs typeface="Calibri" panose="020F0502020204030204"/>
              </a:rPr>
              <a:t>hardware</a:t>
            </a:r>
            <a:r>
              <a:rPr sz="2000" spc="5" dirty="0">
                <a:latin typeface="+mj-lt"/>
                <a:cs typeface="Calibri" panose="020F0502020204030204"/>
              </a:rPr>
              <a:t> </a:t>
            </a:r>
            <a:r>
              <a:rPr sz="2000" spc="-5" dirty="0">
                <a:latin typeface="+mj-lt"/>
                <a:cs typeface="Calibri" panose="020F0502020204030204"/>
              </a:rPr>
              <a:t>modules</a:t>
            </a:r>
            <a:r>
              <a:rPr sz="2000" dirty="0">
                <a:latin typeface="+mj-lt"/>
                <a:cs typeface="Calibri" panose="020F0502020204030204"/>
              </a:rPr>
              <a:t> </a:t>
            </a:r>
            <a:r>
              <a:rPr sz="2000" spc="-5" dirty="0">
                <a:latin typeface="+mj-lt"/>
                <a:cs typeface="Calibri" panose="020F0502020204030204"/>
              </a:rPr>
              <a:t>for sensing,</a:t>
            </a:r>
            <a:r>
              <a:rPr sz="2000" spc="5" dirty="0">
                <a:latin typeface="+mj-lt"/>
                <a:cs typeface="Calibri" panose="020F0502020204030204"/>
              </a:rPr>
              <a:t> </a:t>
            </a:r>
            <a:r>
              <a:rPr sz="2000" spc="-5" dirty="0">
                <a:latin typeface="+mj-lt"/>
                <a:cs typeface="Calibri" panose="020F0502020204030204"/>
              </a:rPr>
              <a:t>actuation</a:t>
            </a:r>
            <a:r>
              <a:rPr sz="2000" spc="5" dirty="0">
                <a:latin typeface="+mj-lt"/>
                <a:cs typeface="Calibri" panose="020F0502020204030204"/>
              </a:rPr>
              <a:t> </a:t>
            </a:r>
            <a:r>
              <a:rPr sz="2000" spc="-10" dirty="0">
                <a:latin typeface="+mj-lt"/>
                <a:cs typeface="Calibri" panose="020F0502020204030204"/>
              </a:rPr>
              <a:t>and</a:t>
            </a:r>
            <a:r>
              <a:rPr sz="2000" spc="5" dirty="0">
                <a:latin typeface="+mj-lt"/>
                <a:cs typeface="Calibri" panose="020F0502020204030204"/>
              </a:rPr>
              <a:t> </a:t>
            </a:r>
            <a:r>
              <a:rPr sz="2000" spc="-5" dirty="0">
                <a:latin typeface="+mj-lt"/>
                <a:cs typeface="Calibri" panose="020F0502020204030204"/>
              </a:rPr>
              <a:t>communication.</a:t>
            </a:r>
            <a:endParaRPr sz="2000" dirty="0">
              <a:latin typeface="+mj-lt"/>
              <a:cs typeface="Calibri" panose="020F0502020204030204"/>
            </a:endParaRPr>
          </a:p>
          <a:p>
            <a:pPr marL="241300" marR="15875" indent="-228600" algn="just">
              <a:spcBef>
                <a:spcPts val="1000"/>
              </a:spcBef>
              <a:buFont typeface="Arial" panose="020B0604020202020204"/>
              <a:buChar char="•"/>
              <a:tabLst>
                <a:tab pos="241300" algn="l"/>
              </a:tabLst>
            </a:pPr>
            <a:r>
              <a:rPr sz="2000" spc="-5" dirty="0">
                <a:latin typeface="+mj-lt"/>
                <a:cs typeface="Calibri" panose="020F0502020204030204"/>
              </a:rPr>
              <a:t>Various communication</a:t>
            </a:r>
            <a:r>
              <a:rPr sz="2000" spc="5" dirty="0">
                <a:latin typeface="+mj-lt"/>
                <a:cs typeface="Calibri" panose="020F0502020204030204"/>
              </a:rPr>
              <a:t> </a:t>
            </a:r>
            <a:r>
              <a:rPr sz="2000" spc="-5" dirty="0">
                <a:latin typeface="+mj-lt"/>
                <a:cs typeface="Calibri" panose="020F0502020204030204"/>
              </a:rPr>
              <a:t>protocols</a:t>
            </a:r>
            <a:r>
              <a:rPr sz="2000" dirty="0">
                <a:latin typeface="+mj-lt"/>
                <a:cs typeface="Calibri" panose="020F0502020204030204"/>
              </a:rPr>
              <a:t> </a:t>
            </a:r>
            <a:r>
              <a:rPr sz="2000" spc="-5" dirty="0">
                <a:latin typeface="+mj-lt"/>
                <a:cs typeface="Calibri" panose="020F0502020204030204"/>
              </a:rPr>
              <a:t>such</a:t>
            </a:r>
            <a:r>
              <a:rPr sz="2000" spc="10" dirty="0">
                <a:latin typeface="+mj-lt"/>
                <a:cs typeface="Calibri" panose="020F0502020204030204"/>
              </a:rPr>
              <a:t> </a:t>
            </a:r>
            <a:r>
              <a:rPr sz="2000" spc="-5" dirty="0">
                <a:latin typeface="+mj-lt"/>
                <a:cs typeface="Calibri" panose="020F0502020204030204"/>
              </a:rPr>
              <a:t>as</a:t>
            </a:r>
            <a:r>
              <a:rPr sz="2000" spc="5" dirty="0">
                <a:latin typeface="+mj-lt"/>
                <a:cs typeface="Calibri" panose="020F0502020204030204"/>
              </a:rPr>
              <a:t> </a:t>
            </a:r>
            <a:r>
              <a:rPr sz="2000" spc="-5" dirty="0">
                <a:latin typeface="+mj-lt"/>
                <a:cs typeface="Calibri" panose="020F0502020204030204"/>
              </a:rPr>
              <a:t>ZigBee,</a:t>
            </a:r>
            <a:r>
              <a:rPr sz="2000" spc="10" dirty="0">
                <a:latin typeface="+mj-lt"/>
                <a:cs typeface="Calibri" panose="020F0502020204030204"/>
              </a:rPr>
              <a:t> </a:t>
            </a:r>
            <a:r>
              <a:rPr sz="2000" spc="-5" dirty="0">
                <a:latin typeface="+mj-lt"/>
                <a:cs typeface="Calibri" panose="020F0502020204030204"/>
              </a:rPr>
              <a:t>Bluetooh,</a:t>
            </a:r>
            <a:r>
              <a:rPr sz="2000" spc="5" dirty="0">
                <a:latin typeface="+mj-lt"/>
                <a:cs typeface="Calibri" panose="020F0502020204030204"/>
              </a:rPr>
              <a:t> </a:t>
            </a:r>
            <a:r>
              <a:rPr sz="2000" spc="-5" dirty="0">
                <a:latin typeface="+mj-lt"/>
                <a:cs typeface="Calibri" panose="020F0502020204030204"/>
              </a:rPr>
              <a:t>ModBus,</a:t>
            </a:r>
            <a:r>
              <a:rPr sz="2000" spc="10" dirty="0">
                <a:latin typeface="+mj-lt"/>
                <a:cs typeface="Calibri" panose="020F0502020204030204"/>
              </a:rPr>
              <a:t> </a:t>
            </a:r>
            <a:r>
              <a:rPr sz="2000" spc="-5" dirty="0">
                <a:latin typeface="+mj-lt"/>
                <a:cs typeface="Calibri" panose="020F0502020204030204"/>
              </a:rPr>
              <a:t>M-Bus,</a:t>
            </a:r>
            <a:r>
              <a:rPr sz="2000" spc="10" dirty="0">
                <a:latin typeface="+mj-lt"/>
                <a:cs typeface="Calibri" panose="020F0502020204030204"/>
              </a:rPr>
              <a:t> </a:t>
            </a:r>
            <a:r>
              <a:rPr sz="2000" spc="-5" dirty="0">
                <a:latin typeface="+mj-lt"/>
                <a:cs typeface="Calibri" panose="020F0502020204030204"/>
              </a:rPr>
              <a:t>Wirless</a:t>
            </a:r>
            <a:r>
              <a:rPr sz="2000" spc="5" dirty="0">
                <a:latin typeface="+mj-lt"/>
                <a:cs typeface="Calibri" panose="020F0502020204030204"/>
              </a:rPr>
              <a:t> </a:t>
            </a:r>
            <a:r>
              <a:rPr sz="2000" spc="-5" dirty="0">
                <a:latin typeface="+mj-lt"/>
                <a:cs typeface="Calibri" panose="020F0502020204030204"/>
              </a:rPr>
              <a:t>M-Bus,</a:t>
            </a:r>
            <a:r>
              <a:rPr sz="2000" spc="5" dirty="0">
                <a:latin typeface="+mj-lt"/>
                <a:cs typeface="Calibri" panose="020F0502020204030204"/>
              </a:rPr>
              <a:t> </a:t>
            </a:r>
            <a:r>
              <a:rPr sz="2000" spc="-5" dirty="0">
                <a:latin typeface="+mj-lt"/>
                <a:cs typeface="Calibri" panose="020F0502020204030204"/>
              </a:rPr>
              <a:t>Power </a:t>
            </a:r>
            <a:r>
              <a:rPr sz="2000" spc="-570" dirty="0">
                <a:latin typeface="+mj-lt"/>
                <a:cs typeface="Calibri" panose="020F0502020204030204"/>
              </a:rPr>
              <a:t> </a:t>
            </a:r>
            <a:r>
              <a:rPr sz="2000" spc="-5" dirty="0">
                <a:latin typeface="+mj-lt"/>
                <a:cs typeface="Calibri" panose="020F0502020204030204"/>
              </a:rPr>
              <a:t>Line</a:t>
            </a:r>
            <a:r>
              <a:rPr sz="2000" spc="5" dirty="0">
                <a:latin typeface="+mj-lt"/>
                <a:cs typeface="Calibri" panose="020F0502020204030204"/>
              </a:rPr>
              <a:t> </a:t>
            </a:r>
            <a:r>
              <a:rPr sz="2000" spc="-5" dirty="0">
                <a:latin typeface="+mj-lt"/>
                <a:cs typeface="Calibri" panose="020F0502020204030204"/>
              </a:rPr>
              <a:t>Communication</a:t>
            </a:r>
            <a:r>
              <a:rPr sz="2000" spc="5" dirty="0">
                <a:latin typeface="+mj-lt"/>
                <a:cs typeface="Calibri" panose="020F0502020204030204"/>
              </a:rPr>
              <a:t> </a:t>
            </a:r>
            <a:r>
              <a:rPr sz="2000" spc="-10" dirty="0">
                <a:latin typeface="+mj-lt"/>
                <a:cs typeface="Calibri" panose="020F0502020204030204"/>
              </a:rPr>
              <a:t>(PLC),</a:t>
            </a:r>
            <a:r>
              <a:rPr sz="2000" spc="5" dirty="0">
                <a:latin typeface="+mj-lt"/>
                <a:cs typeface="Calibri" panose="020F0502020204030204"/>
              </a:rPr>
              <a:t> </a:t>
            </a:r>
            <a:r>
              <a:rPr sz="2000" spc="-5" dirty="0">
                <a:latin typeface="+mj-lt"/>
                <a:cs typeface="Calibri" panose="020F0502020204030204"/>
              </a:rPr>
              <a:t>6LoWPAN,</a:t>
            </a:r>
            <a:r>
              <a:rPr sz="2000" spc="5" dirty="0">
                <a:latin typeface="+mj-lt"/>
                <a:cs typeface="Calibri" panose="020F0502020204030204"/>
              </a:rPr>
              <a:t> </a:t>
            </a:r>
            <a:r>
              <a:rPr sz="2000" spc="-5" dirty="0">
                <a:latin typeface="+mj-lt"/>
                <a:cs typeface="Calibri" panose="020F0502020204030204"/>
              </a:rPr>
              <a:t>IEEE</a:t>
            </a:r>
            <a:r>
              <a:rPr sz="2000" spc="5" dirty="0">
                <a:latin typeface="+mj-lt"/>
                <a:cs typeface="Calibri" panose="020F0502020204030204"/>
              </a:rPr>
              <a:t> </a:t>
            </a:r>
            <a:r>
              <a:rPr sz="2000" spc="-5" dirty="0">
                <a:latin typeface="+mj-lt"/>
                <a:cs typeface="Calibri" panose="020F0502020204030204"/>
              </a:rPr>
              <a:t>802.15.4,</a:t>
            </a:r>
            <a:r>
              <a:rPr sz="2000" spc="5" dirty="0">
                <a:latin typeface="+mj-lt"/>
                <a:cs typeface="Calibri" panose="020F0502020204030204"/>
              </a:rPr>
              <a:t> </a:t>
            </a:r>
            <a:r>
              <a:rPr sz="2000" spc="-5" dirty="0">
                <a:latin typeface="+mj-lt"/>
                <a:cs typeface="Calibri" panose="020F0502020204030204"/>
              </a:rPr>
              <a:t>etc.</a:t>
            </a:r>
            <a:r>
              <a:rPr lang="en-IN" sz="2000" spc="-5" dirty="0">
                <a:latin typeface="+mj-lt"/>
                <a:cs typeface="Calibri" panose="020F0502020204030204"/>
              </a:rPr>
              <a:t> finds applications</a:t>
            </a:r>
            <a:endParaRPr sz="2000" dirty="0">
              <a:latin typeface="+mj-lt"/>
              <a:cs typeface="Calibri" panose="020F0502020204030204"/>
            </a:endParaRPr>
          </a:p>
          <a:p>
            <a:pPr marL="241300" marR="352425" indent="-228600" algn="just">
              <a:spcBef>
                <a:spcPts val="1000"/>
              </a:spcBef>
              <a:buFont typeface="Arial" panose="020B0604020202020204"/>
              <a:buChar char="•"/>
              <a:tabLst>
                <a:tab pos="241300" algn="l"/>
              </a:tabLst>
            </a:pPr>
            <a:r>
              <a:rPr sz="2000" spc="-5" dirty="0">
                <a:latin typeface="+mj-lt"/>
                <a:cs typeface="Calibri" panose="020F0502020204030204"/>
              </a:rPr>
              <a:t>The</a:t>
            </a:r>
            <a:r>
              <a:rPr sz="2000" dirty="0">
                <a:latin typeface="+mj-lt"/>
                <a:cs typeface="Calibri" panose="020F0502020204030204"/>
              </a:rPr>
              <a:t> </a:t>
            </a:r>
            <a:r>
              <a:rPr lang="en-IN" sz="2000" dirty="0">
                <a:latin typeface="+mj-lt"/>
                <a:cs typeface="Calibri" panose="020F0502020204030204"/>
              </a:rPr>
              <a:t>wired or wireless </a:t>
            </a:r>
            <a:r>
              <a:rPr sz="2000" spc="-5" dirty="0">
                <a:latin typeface="+mj-lt"/>
                <a:cs typeface="Calibri" panose="020F0502020204030204"/>
              </a:rPr>
              <a:t>communication</a:t>
            </a:r>
            <a:r>
              <a:rPr sz="2000" spc="5" dirty="0">
                <a:latin typeface="+mj-lt"/>
                <a:cs typeface="Calibri" panose="020F0502020204030204"/>
              </a:rPr>
              <a:t> </a:t>
            </a:r>
            <a:r>
              <a:rPr sz="2000" spc="-5" dirty="0">
                <a:latin typeface="+mj-lt"/>
                <a:cs typeface="Calibri" panose="020F0502020204030204"/>
              </a:rPr>
              <a:t>network provides</a:t>
            </a:r>
            <a:r>
              <a:rPr sz="2000" dirty="0">
                <a:latin typeface="+mj-lt"/>
                <a:cs typeface="Calibri" panose="020F0502020204030204"/>
              </a:rPr>
              <a:t> </a:t>
            </a:r>
            <a:r>
              <a:rPr sz="2000" spc="-5" dirty="0">
                <a:latin typeface="+mj-lt"/>
                <a:cs typeface="Calibri" panose="020F0502020204030204"/>
              </a:rPr>
              <a:t>connectivity</a:t>
            </a:r>
            <a:r>
              <a:rPr sz="2000" dirty="0">
                <a:latin typeface="+mj-lt"/>
                <a:cs typeface="Calibri" panose="020F0502020204030204"/>
              </a:rPr>
              <a:t> </a:t>
            </a:r>
            <a:r>
              <a:rPr sz="2000" spc="-5" dirty="0">
                <a:latin typeface="+mj-lt"/>
                <a:cs typeface="Calibri" panose="020F0502020204030204"/>
              </a:rPr>
              <a:t>to</a:t>
            </a:r>
            <a:r>
              <a:rPr sz="2000" dirty="0">
                <a:latin typeface="+mj-lt"/>
                <a:cs typeface="Calibri" panose="020F0502020204030204"/>
              </a:rPr>
              <a:t> </a:t>
            </a:r>
            <a:r>
              <a:rPr sz="2000" spc="-5" dirty="0">
                <a:latin typeface="+mj-lt"/>
                <a:cs typeface="Calibri" panose="020F0502020204030204"/>
              </a:rPr>
              <a:t>remote</a:t>
            </a:r>
            <a:r>
              <a:rPr sz="2000" spc="5" dirty="0">
                <a:latin typeface="+mj-lt"/>
                <a:cs typeface="Calibri" panose="020F0502020204030204"/>
              </a:rPr>
              <a:t> </a:t>
            </a:r>
            <a:r>
              <a:rPr sz="2000" spc="-5" dirty="0">
                <a:latin typeface="+mj-lt"/>
                <a:cs typeface="Calibri" panose="020F0502020204030204"/>
              </a:rPr>
              <a:t>M2M</a:t>
            </a:r>
            <a:r>
              <a:rPr sz="2000" spc="5" dirty="0">
                <a:latin typeface="+mj-lt"/>
                <a:cs typeface="Calibri" panose="020F0502020204030204"/>
              </a:rPr>
              <a:t> </a:t>
            </a:r>
            <a:r>
              <a:rPr sz="2000" spc="-5" dirty="0">
                <a:latin typeface="+mj-lt"/>
                <a:cs typeface="Calibri" panose="020F0502020204030204"/>
              </a:rPr>
              <a:t>area </a:t>
            </a:r>
            <a:r>
              <a:rPr sz="2000" spc="-570" dirty="0">
                <a:latin typeface="+mj-lt"/>
                <a:cs typeface="Calibri" panose="020F0502020204030204"/>
              </a:rPr>
              <a:t> </a:t>
            </a:r>
            <a:r>
              <a:rPr sz="2000" spc="-5" dirty="0">
                <a:latin typeface="+mj-lt"/>
                <a:cs typeface="Calibri" panose="020F0502020204030204"/>
              </a:rPr>
              <a:t>networks.</a:t>
            </a:r>
            <a:endParaRPr lang="en-IN" sz="2000" dirty="0">
              <a:latin typeface="+mj-lt"/>
              <a:cs typeface="Calibri" panose="020F0502020204030204"/>
            </a:endParaRPr>
          </a:p>
        </p:txBody>
      </p:sp>
    </p:spTree>
    <p:extLst>
      <p:ext uri="{BB962C8B-B14F-4D97-AF65-F5344CB8AC3E}">
        <p14:creationId xmlns:p14="http://schemas.microsoft.com/office/powerpoint/2010/main" val="3214231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A42D-6625-4EE7-79E6-BA5E6AD8F8BB}"/>
              </a:ext>
            </a:extLst>
          </p:cNvPr>
          <p:cNvSpPr>
            <a:spLocks noGrp="1"/>
          </p:cNvSpPr>
          <p:nvPr>
            <p:ph type="title"/>
          </p:nvPr>
        </p:nvSpPr>
        <p:spPr>
          <a:xfrm>
            <a:off x="180000" y="0"/>
            <a:ext cx="11833200" cy="900000"/>
          </a:xfrm>
        </p:spPr>
        <p:txBody>
          <a:bodyPr vert="horz" lIns="91440" tIns="45720" rIns="91440" bIns="45720" rtlCol="0" anchor="ctr">
            <a:normAutofit/>
          </a:bodyPr>
          <a:lstStyle/>
          <a:p>
            <a:r>
              <a:rPr lang="en-US" b="1" dirty="0"/>
              <a:t>Machine-to-Machine (M2M)</a:t>
            </a:r>
            <a:endParaRPr lang="en-IN" b="1" dirty="0"/>
          </a:p>
        </p:txBody>
      </p:sp>
      <p:sp>
        <p:nvSpPr>
          <p:cNvPr id="4" name="Date Placeholder 3">
            <a:extLst>
              <a:ext uri="{FF2B5EF4-FFF2-40B4-BE49-F238E27FC236}">
                <a16:creationId xmlns:a16="http://schemas.microsoft.com/office/drawing/2014/main" id="{C7B4D623-387D-4D2D-CB84-82D304A0ED99}"/>
              </a:ext>
            </a:extLst>
          </p:cNvPr>
          <p:cNvSpPr>
            <a:spLocks noGrp="1"/>
          </p:cNvSpPr>
          <p:nvPr>
            <p:ph type="dt" sz="half" idx="10"/>
          </p:nvPr>
        </p:nvSpPr>
        <p:spPr>
          <a:xfrm>
            <a:off x="180000" y="6356350"/>
            <a:ext cx="2160000" cy="365125"/>
          </a:xfrm>
        </p:spPr>
        <p:txBody>
          <a:bodyPr vert="horz" lIns="91440" tIns="45720" rIns="91440" bIns="45720" rtlCol="0" anchor="ctr">
            <a:normAutofit/>
          </a:bodyPr>
          <a:lstStyle/>
          <a:p>
            <a:pPr>
              <a:spcAft>
                <a:spcPts val="600"/>
              </a:spcAft>
            </a:pPr>
            <a:fld id="{D4153225-EAAD-422A-BF00-239D11ECF33B}" type="datetime1">
              <a:rPr lang="en-IN" smtClean="0"/>
              <a:pPr>
                <a:spcAft>
                  <a:spcPts val="600"/>
                </a:spcAft>
              </a:pPr>
              <a:t>07-10-2024</a:t>
            </a:fld>
            <a:endParaRPr lang="en-IN"/>
          </a:p>
        </p:txBody>
      </p:sp>
      <p:sp>
        <p:nvSpPr>
          <p:cNvPr id="5" name="Footer Placeholder 4">
            <a:extLst>
              <a:ext uri="{FF2B5EF4-FFF2-40B4-BE49-F238E27FC236}">
                <a16:creationId xmlns:a16="http://schemas.microsoft.com/office/drawing/2014/main" id="{5B4E53B2-593C-522E-5675-2CC87804BBB0}"/>
              </a:ext>
            </a:extLst>
          </p:cNvPr>
          <p:cNvSpPr>
            <a:spLocks noGrp="1"/>
          </p:cNvSpPr>
          <p:nvPr>
            <p:ph type="ftr" sz="quarter" idx="11"/>
          </p:nvPr>
        </p:nvSpPr>
        <p:spPr>
          <a:xfrm>
            <a:off x="3396600" y="6355443"/>
            <a:ext cx="5400000" cy="365125"/>
          </a:xfrm>
        </p:spPr>
        <p:txBody>
          <a:bodyPr vert="horz" lIns="91440" tIns="45720" rIns="91440" bIns="45720" rtlCol="0" anchor="ctr">
            <a:normAutofit/>
          </a:bodyPr>
          <a:lstStyle/>
          <a:p>
            <a:pPr>
              <a:spcAft>
                <a:spcPts val="600"/>
              </a:spcAft>
            </a:pPr>
            <a:r>
              <a:rPr lang="en-GB"/>
              <a:t>EIE228 - IoT for Automation</a:t>
            </a:r>
            <a:endParaRPr lang="en-IN"/>
          </a:p>
        </p:txBody>
      </p:sp>
      <p:sp>
        <p:nvSpPr>
          <p:cNvPr id="6" name="Slide Number Placeholder 5">
            <a:extLst>
              <a:ext uri="{FF2B5EF4-FFF2-40B4-BE49-F238E27FC236}">
                <a16:creationId xmlns:a16="http://schemas.microsoft.com/office/drawing/2014/main" id="{64E6ECB7-45A6-BBF0-3D9A-CF1462430411}"/>
              </a:ext>
            </a:extLst>
          </p:cNvPr>
          <p:cNvSpPr>
            <a:spLocks noGrp="1"/>
          </p:cNvSpPr>
          <p:nvPr>
            <p:ph type="sldNum" sz="quarter" idx="12"/>
          </p:nvPr>
        </p:nvSpPr>
        <p:spPr>
          <a:xfrm>
            <a:off x="9853200" y="6355443"/>
            <a:ext cx="2160000" cy="365125"/>
          </a:xfrm>
        </p:spPr>
        <p:txBody>
          <a:bodyPr vert="horz" lIns="91440" tIns="45720" rIns="91440" bIns="45720" rtlCol="0" anchor="ctr">
            <a:normAutofit/>
          </a:bodyPr>
          <a:lstStyle/>
          <a:p>
            <a:pPr>
              <a:spcAft>
                <a:spcPts val="600"/>
              </a:spcAft>
            </a:pPr>
            <a:fld id="{109FE641-3CB4-439D-91EC-AFED2D1D9C79}" type="slidenum">
              <a:rPr lang="en-IN" smtClean="0"/>
              <a:pPr>
                <a:spcAft>
                  <a:spcPts val="600"/>
                </a:spcAft>
              </a:pPr>
              <a:t>17</a:t>
            </a:fld>
            <a:endParaRPr lang="en-IN"/>
          </a:p>
        </p:txBody>
      </p:sp>
      <p:sp>
        <p:nvSpPr>
          <p:cNvPr id="3" name="object 2">
            <a:extLst>
              <a:ext uri="{FF2B5EF4-FFF2-40B4-BE49-F238E27FC236}">
                <a16:creationId xmlns:a16="http://schemas.microsoft.com/office/drawing/2014/main" id="{EDF1657A-FC3F-61EA-097B-B49F6DD165B7}"/>
              </a:ext>
            </a:extLst>
          </p:cNvPr>
          <p:cNvSpPr txBox="1">
            <a:spLocks/>
          </p:cNvSpPr>
          <p:nvPr/>
        </p:nvSpPr>
        <p:spPr>
          <a:xfrm>
            <a:off x="169252" y="992332"/>
            <a:ext cx="4341495" cy="380873"/>
          </a:xfrm>
          <a:prstGeom prst="rect">
            <a:avLst/>
          </a:prstGeom>
        </p:spPr>
        <p:txBody>
          <a:bodyPr vert="horz" wrap="square" lIns="0" tIns="11430" rIns="0" bIns="0" rtlCol="0" anchor="ctr">
            <a:sp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pPr marL="12700">
              <a:lnSpc>
                <a:spcPct val="100000"/>
              </a:lnSpc>
              <a:spcBef>
                <a:spcPts val="90"/>
              </a:spcBef>
            </a:pPr>
            <a:r>
              <a:rPr lang="en-IN" sz="2400" b="1" spc="-5" dirty="0">
                <a:solidFill>
                  <a:srgbClr val="C00000"/>
                </a:solidFill>
                <a:latin typeface="+mn-lt"/>
              </a:rPr>
              <a:t>M2M Gateway</a:t>
            </a:r>
          </a:p>
        </p:txBody>
      </p:sp>
      <p:sp>
        <p:nvSpPr>
          <p:cNvPr id="8" name="object 3">
            <a:extLst>
              <a:ext uri="{FF2B5EF4-FFF2-40B4-BE49-F238E27FC236}">
                <a16:creationId xmlns:a16="http://schemas.microsoft.com/office/drawing/2014/main" id="{CB4132D9-A39A-F4A0-65A2-B841168BA69F}"/>
              </a:ext>
            </a:extLst>
          </p:cNvPr>
          <p:cNvSpPr txBox="1">
            <a:spLocks/>
          </p:cNvSpPr>
          <p:nvPr/>
        </p:nvSpPr>
        <p:spPr>
          <a:xfrm>
            <a:off x="0" y="1448188"/>
            <a:ext cx="4978400" cy="3231077"/>
          </a:xfrm>
          <a:prstGeom prst="rect">
            <a:avLst/>
          </a:prstGeom>
        </p:spPr>
        <p:txBody>
          <a:bodyPr vert="horz" wrap="square" lIns="0" tIns="6223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5130" marR="5080" algn="just">
              <a:lnSpc>
                <a:spcPts val="3020"/>
              </a:lnSpc>
              <a:spcBef>
                <a:spcPts val="490"/>
              </a:spcBef>
              <a:buFont typeface="Arial" panose="020B0604020202020204"/>
              <a:buChar char="•"/>
              <a:tabLst>
                <a:tab pos="405765" algn="l"/>
              </a:tabLst>
            </a:pPr>
            <a:r>
              <a:rPr lang="en-US" sz="2000" spc="-5" dirty="0"/>
              <a:t>Since</a:t>
            </a:r>
            <a:r>
              <a:rPr lang="en-US" sz="2000" dirty="0"/>
              <a:t> </a:t>
            </a:r>
            <a:r>
              <a:rPr lang="en-US" sz="2000" spc="-5" dirty="0"/>
              <a:t>non-IP</a:t>
            </a:r>
            <a:r>
              <a:rPr lang="en-US" sz="2000" dirty="0"/>
              <a:t> </a:t>
            </a:r>
            <a:r>
              <a:rPr lang="en-US" sz="2000" spc="-5" dirty="0"/>
              <a:t>based</a:t>
            </a:r>
            <a:r>
              <a:rPr lang="en-US" sz="2000" spc="5" dirty="0"/>
              <a:t> </a:t>
            </a:r>
            <a:r>
              <a:rPr lang="en-US" sz="2000" spc="-5" dirty="0"/>
              <a:t>protocols</a:t>
            </a:r>
            <a:r>
              <a:rPr lang="en-US" sz="2000" dirty="0"/>
              <a:t> </a:t>
            </a:r>
            <a:r>
              <a:rPr lang="en-US" sz="2000" spc="-5" dirty="0"/>
              <a:t>are</a:t>
            </a:r>
            <a:r>
              <a:rPr lang="en-US" sz="2000" spc="5" dirty="0"/>
              <a:t> </a:t>
            </a:r>
            <a:r>
              <a:rPr lang="en-US" sz="2000" spc="-5" dirty="0"/>
              <a:t>used</a:t>
            </a:r>
            <a:r>
              <a:rPr lang="en-US" sz="2000" dirty="0"/>
              <a:t> within M2M </a:t>
            </a:r>
            <a:r>
              <a:rPr lang="en-US" sz="2000" spc="-5" dirty="0"/>
              <a:t>area</a:t>
            </a:r>
            <a:r>
              <a:rPr lang="en-US" sz="2000" dirty="0"/>
              <a:t> </a:t>
            </a:r>
            <a:r>
              <a:rPr lang="en-US" sz="2000" spc="-5" dirty="0"/>
              <a:t>networks,</a:t>
            </a:r>
            <a:r>
              <a:rPr lang="en-US" sz="2000" spc="10" dirty="0"/>
              <a:t> </a:t>
            </a:r>
            <a:r>
              <a:rPr lang="en-US" sz="2000" spc="-5" dirty="0"/>
              <a:t>the </a:t>
            </a:r>
            <a:r>
              <a:rPr lang="en-US" sz="2000" dirty="0"/>
              <a:t> M2M</a:t>
            </a:r>
            <a:r>
              <a:rPr lang="en-US" sz="2000" spc="-10" dirty="0"/>
              <a:t> </a:t>
            </a:r>
            <a:r>
              <a:rPr lang="en-US" sz="2000" spc="-5" dirty="0"/>
              <a:t>nodes</a:t>
            </a:r>
            <a:r>
              <a:rPr lang="en-US" sz="2000" dirty="0"/>
              <a:t> within</a:t>
            </a:r>
            <a:r>
              <a:rPr lang="en-US" sz="2000" spc="-5" dirty="0"/>
              <a:t> one</a:t>
            </a:r>
            <a:r>
              <a:rPr lang="en-US" sz="2000" dirty="0"/>
              <a:t> </a:t>
            </a:r>
            <a:r>
              <a:rPr lang="en-US" sz="2000" spc="-5" dirty="0"/>
              <a:t>network</a:t>
            </a:r>
            <a:r>
              <a:rPr lang="en-US" sz="2000" dirty="0"/>
              <a:t> </a:t>
            </a:r>
            <a:r>
              <a:rPr lang="en-US" sz="2000" spc="-5" dirty="0"/>
              <a:t>cannot</a:t>
            </a:r>
            <a:r>
              <a:rPr lang="en-US" sz="2000" dirty="0"/>
              <a:t> </a:t>
            </a:r>
            <a:r>
              <a:rPr lang="en-US" sz="2000" spc="-5" dirty="0"/>
              <a:t>communicate</a:t>
            </a:r>
            <a:r>
              <a:rPr lang="en-US" sz="2000" dirty="0"/>
              <a:t> with</a:t>
            </a:r>
            <a:r>
              <a:rPr lang="en-US" sz="2000" spc="-5" dirty="0"/>
              <a:t> nodes</a:t>
            </a:r>
            <a:r>
              <a:rPr lang="en-US" sz="2000" dirty="0"/>
              <a:t> in an </a:t>
            </a:r>
            <a:r>
              <a:rPr lang="en-US" sz="2000" spc="-620" dirty="0"/>
              <a:t> </a:t>
            </a:r>
            <a:r>
              <a:rPr lang="en-US" sz="2000" spc="-5" dirty="0"/>
              <a:t>external network.</a:t>
            </a:r>
          </a:p>
          <a:p>
            <a:pPr marL="405130" marR="332105" algn="just">
              <a:lnSpc>
                <a:spcPts val="3020"/>
              </a:lnSpc>
              <a:buFont typeface="Arial" panose="020B0604020202020204"/>
              <a:buChar char="•"/>
              <a:tabLst>
                <a:tab pos="405765" algn="l"/>
              </a:tabLst>
            </a:pPr>
            <a:r>
              <a:rPr lang="en-US" sz="2000" dirty="0"/>
              <a:t>To</a:t>
            </a:r>
            <a:r>
              <a:rPr lang="en-US" sz="2000" spc="5" dirty="0"/>
              <a:t> </a:t>
            </a:r>
            <a:r>
              <a:rPr lang="en-US" sz="2000" spc="-5" dirty="0"/>
              <a:t>enable</a:t>
            </a:r>
            <a:r>
              <a:rPr lang="en-US" sz="2000" spc="5" dirty="0"/>
              <a:t> </a:t>
            </a:r>
            <a:r>
              <a:rPr lang="en-US" sz="2000" spc="-5" dirty="0"/>
              <a:t>the</a:t>
            </a:r>
            <a:r>
              <a:rPr lang="en-US" sz="2000" spc="10" dirty="0"/>
              <a:t> </a:t>
            </a:r>
            <a:r>
              <a:rPr lang="en-US" sz="2000" spc="-5" dirty="0"/>
              <a:t>communication</a:t>
            </a:r>
            <a:r>
              <a:rPr lang="en-US" sz="2000" spc="5" dirty="0"/>
              <a:t> </a:t>
            </a:r>
            <a:r>
              <a:rPr lang="en-US" sz="2000" spc="-5" dirty="0"/>
              <a:t>between</a:t>
            </a:r>
            <a:r>
              <a:rPr lang="en-US" sz="2000" spc="5" dirty="0"/>
              <a:t> </a:t>
            </a:r>
            <a:r>
              <a:rPr lang="en-US" sz="2000" spc="-5" dirty="0"/>
              <a:t>remote</a:t>
            </a:r>
            <a:r>
              <a:rPr lang="en-US" sz="2000" spc="10" dirty="0"/>
              <a:t> </a:t>
            </a:r>
            <a:r>
              <a:rPr lang="en-US" sz="2000" dirty="0"/>
              <a:t>M2M </a:t>
            </a:r>
            <a:r>
              <a:rPr lang="en-US" sz="2000" spc="-5" dirty="0"/>
              <a:t>area</a:t>
            </a:r>
            <a:r>
              <a:rPr lang="en-US" sz="2000" spc="5" dirty="0"/>
              <a:t> </a:t>
            </a:r>
            <a:r>
              <a:rPr lang="en-US" sz="2000" spc="-5" dirty="0"/>
              <a:t>networks, </a:t>
            </a:r>
            <a:r>
              <a:rPr lang="en-US" sz="2000" spc="-615" dirty="0"/>
              <a:t> </a:t>
            </a:r>
            <a:r>
              <a:rPr lang="en-US" sz="2000" dirty="0"/>
              <a:t>M2M</a:t>
            </a:r>
            <a:r>
              <a:rPr lang="en-US" sz="2000" spc="-15" dirty="0"/>
              <a:t> </a:t>
            </a:r>
            <a:r>
              <a:rPr lang="en-US" sz="2000" spc="-5" dirty="0"/>
              <a:t>gateways are used.</a:t>
            </a:r>
          </a:p>
        </p:txBody>
      </p:sp>
      <p:pic>
        <p:nvPicPr>
          <p:cNvPr id="9" name="object 6">
            <a:extLst>
              <a:ext uri="{FF2B5EF4-FFF2-40B4-BE49-F238E27FC236}">
                <a16:creationId xmlns:a16="http://schemas.microsoft.com/office/drawing/2014/main" id="{97DB5CB6-2098-E39F-5C00-8B2894C2719F}"/>
              </a:ext>
            </a:extLst>
          </p:cNvPr>
          <p:cNvPicPr/>
          <p:nvPr/>
        </p:nvPicPr>
        <p:blipFill>
          <a:blip r:embed="rId2" cstate="print"/>
          <a:stretch>
            <a:fillRect/>
          </a:stretch>
        </p:blipFill>
        <p:spPr>
          <a:xfrm>
            <a:off x="5133421" y="1057243"/>
            <a:ext cx="7058579" cy="4904624"/>
          </a:xfrm>
          <a:prstGeom prst="rect">
            <a:avLst/>
          </a:prstGeom>
        </p:spPr>
      </p:pic>
    </p:spTree>
    <p:extLst>
      <p:ext uri="{BB962C8B-B14F-4D97-AF65-F5344CB8AC3E}">
        <p14:creationId xmlns:p14="http://schemas.microsoft.com/office/powerpoint/2010/main" val="1797245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837" y="277664"/>
            <a:ext cx="8075296" cy="503984"/>
          </a:xfrm>
          <a:prstGeom prst="rect">
            <a:avLst/>
          </a:prstGeom>
        </p:spPr>
        <p:txBody>
          <a:bodyPr vert="horz" wrap="square" lIns="0" tIns="11430" rIns="0" bIns="0" rtlCol="0" anchor="ctr">
            <a:spAutoFit/>
          </a:bodyPr>
          <a:lstStyle/>
          <a:p>
            <a:pPr marL="12700">
              <a:lnSpc>
                <a:spcPct val="100000"/>
              </a:lnSpc>
              <a:spcBef>
                <a:spcPts val="90"/>
              </a:spcBef>
            </a:pPr>
            <a:r>
              <a:rPr sz="3200" b="1" spc="-5" dirty="0"/>
              <a:t>Difference between</a:t>
            </a:r>
            <a:r>
              <a:rPr sz="3200" b="1" spc="-10" dirty="0"/>
              <a:t> </a:t>
            </a:r>
            <a:r>
              <a:rPr sz="3200" b="1" spc="-5" dirty="0"/>
              <a:t>IoT and</a:t>
            </a:r>
            <a:r>
              <a:rPr sz="3200" b="1" spc="-10" dirty="0"/>
              <a:t> </a:t>
            </a:r>
            <a:r>
              <a:rPr sz="3200" b="1" spc="-5" dirty="0"/>
              <a:t>M2M</a:t>
            </a:r>
          </a:p>
        </p:txBody>
      </p:sp>
      <p:sp>
        <p:nvSpPr>
          <p:cNvPr id="3" name="object 3"/>
          <p:cNvSpPr txBox="1"/>
          <p:nvPr/>
        </p:nvSpPr>
        <p:spPr>
          <a:xfrm>
            <a:off x="0" y="1466423"/>
            <a:ext cx="9896476" cy="4269117"/>
          </a:xfrm>
          <a:prstGeom prst="rect">
            <a:avLst/>
          </a:prstGeom>
        </p:spPr>
        <p:txBody>
          <a:bodyPr vert="horz" wrap="square" lIns="0" tIns="46990" rIns="0" bIns="0" rtlCol="0">
            <a:spAutoFit/>
          </a:bodyPr>
          <a:lstStyle/>
          <a:p>
            <a:pPr marL="241300" indent="-228600" algn="just">
              <a:spcBef>
                <a:spcPts val="370"/>
              </a:spcBef>
              <a:buFont typeface="Arial" panose="020B0604020202020204"/>
              <a:buChar char="•"/>
              <a:tabLst>
                <a:tab pos="241300" algn="l"/>
              </a:tabLst>
            </a:pPr>
            <a:r>
              <a:rPr sz="2800" spc="-5" dirty="0">
                <a:solidFill>
                  <a:srgbClr val="C00000"/>
                </a:solidFill>
                <a:latin typeface="Calibri" panose="020F0502020204030204"/>
                <a:cs typeface="Calibri" panose="020F0502020204030204"/>
              </a:rPr>
              <a:t>Communication</a:t>
            </a:r>
            <a:r>
              <a:rPr sz="2800" spc="-20" dirty="0">
                <a:solidFill>
                  <a:srgbClr val="C00000"/>
                </a:solidFill>
                <a:latin typeface="Calibri" panose="020F0502020204030204"/>
                <a:cs typeface="Calibri" panose="020F0502020204030204"/>
              </a:rPr>
              <a:t> </a:t>
            </a:r>
            <a:r>
              <a:rPr sz="2800" spc="-5" dirty="0">
                <a:solidFill>
                  <a:srgbClr val="C00000"/>
                </a:solidFill>
                <a:latin typeface="Calibri" panose="020F0502020204030204"/>
                <a:cs typeface="Calibri" panose="020F0502020204030204"/>
              </a:rPr>
              <a:t>Protocols</a:t>
            </a:r>
            <a:endParaRPr sz="2800" dirty="0">
              <a:solidFill>
                <a:srgbClr val="C00000"/>
              </a:solidFill>
              <a:latin typeface="Calibri" panose="020F0502020204030204"/>
              <a:cs typeface="Calibri" panose="020F0502020204030204"/>
            </a:endParaRPr>
          </a:p>
          <a:p>
            <a:pPr marL="698500" marR="5080" lvl="1" indent="-228600" algn="just">
              <a:lnSpc>
                <a:spcPts val="2590"/>
              </a:lnSpc>
              <a:spcBef>
                <a:spcPts val="555"/>
              </a:spcBef>
              <a:buFont typeface="Arial" panose="020B0604020202020204"/>
              <a:buChar char="•"/>
              <a:tabLst>
                <a:tab pos="698500" algn="l"/>
              </a:tabLst>
            </a:pPr>
            <a:r>
              <a:rPr sz="2400" spc="-5" dirty="0">
                <a:latin typeface="Calibri" panose="020F0502020204030204"/>
                <a:cs typeface="Calibri" panose="020F0502020204030204"/>
              </a:rPr>
              <a:t>M2M</a:t>
            </a:r>
            <a:r>
              <a:rPr sz="2400" dirty="0">
                <a:latin typeface="Calibri" panose="020F0502020204030204"/>
                <a:cs typeface="Calibri" panose="020F0502020204030204"/>
              </a:rPr>
              <a:t> </a:t>
            </a:r>
            <a:r>
              <a:rPr sz="2400" spc="-5" dirty="0">
                <a:latin typeface="Calibri" panose="020F0502020204030204"/>
                <a:cs typeface="Calibri" panose="020F0502020204030204"/>
              </a:rPr>
              <a:t>and</a:t>
            </a:r>
            <a:r>
              <a:rPr sz="2400" spc="5" dirty="0">
                <a:latin typeface="Calibri" panose="020F0502020204030204"/>
                <a:cs typeface="Calibri" panose="020F0502020204030204"/>
              </a:rPr>
              <a:t> </a:t>
            </a:r>
            <a:r>
              <a:rPr sz="2400" spc="-5" dirty="0">
                <a:latin typeface="Calibri" panose="020F0502020204030204"/>
                <a:cs typeface="Calibri" panose="020F0502020204030204"/>
              </a:rPr>
              <a:t>IoT</a:t>
            </a:r>
            <a:r>
              <a:rPr sz="2400" dirty="0">
                <a:latin typeface="Calibri" panose="020F0502020204030204"/>
                <a:cs typeface="Calibri" panose="020F0502020204030204"/>
              </a:rPr>
              <a:t> can</a:t>
            </a:r>
            <a:r>
              <a:rPr sz="2400" spc="5" dirty="0">
                <a:latin typeface="Calibri" panose="020F0502020204030204"/>
                <a:cs typeface="Calibri" panose="020F0502020204030204"/>
              </a:rPr>
              <a:t> </a:t>
            </a:r>
            <a:r>
              <a:rPr sz="2400" spc="-5" dirty="0">
                <a:latin typeface="Calibri" panose="020F0502020204030204"/>
                <a:cs typeface="Calibri" panose="020F0502020204030204"/>
              </a:rPr>
              <a:t>differ</a:t>
            </a:r>
            <a:r>
              <a:rPr sz="2400" spc="5" dirty="0">
                <a:latin typeface="Calibri" panose="020F0502020204030204"/>
                <a:cs typeface="Calibri" panose="020F0502020204030204"/>
              </a:rPr>
              <a:t> </a:t>
            </a:r>
            <a:r>
              <a:rPr sz="2400" spc="-5" dirty="0">
                <a:latin typeface="Calibri" panose="020F0502020204030204"/>
                <a:cs typeface="Calibri" panose="020F0502020204030204"/>
              </a:rPr>
              <a:t>in</a:t>
            </a:r>
            <a:r>
              <a:rPr sz="2400" dirty="0">
                <a:latin typeface="Calibri" panose="020F0502020204030204"/>
                <a:cs typeface="Calibri" panose="020F0502020204030204"/>
              </a:rPr>
              <a:t> </a:t>
            </a:r>
            <a:r>
              <a:rPr sz="2400" spc="-5" dirty="0">
                <a:latin typeface="Calibri" panose="020F0502020204030204"/>
                <a:cs typeface="Calibri" panose="020F0502020204030204"/>
              </a:rPr>
              <a:t>how</a:t>
            </a:r>
            <a:r>
              <a:rPr sz="2400" spc="5" dirty="0">
                <a:latin typeface="Calibri" panose="020F0502020204030204"/>
                <a:cs typeface="Calibri" panose="020F0502020204030204"/>
              </a:rPr>
              <a:t> </a:t>
            </a:r>
            <a:r>
              <a:rPr sz="2400" spc="-5" dirty="0">
                <a:latin typeface="Calibri" panose="020F0502020204030204"/>
                <a:cs typeface="Calibri" panose="020F0502020204030204"/>
              </a:rPr>
              <a:t>the</a:t>
            </a:r>
            <a:r>
              <a:rPr sz="2400" spc="5" dirty="0">
                <a:latin typeface="Calibri" panose="020F0502020204030204"/>
                <a:cs typeface="Calibri" panose="020F0502020204030204"/>
              </a:rPr>
              <a:t> </a:t>
            </a:r>
            <a:r>
              <a:rPr sz="2400" spc="-5" dirty="0">
                <a:latin typeface="Calibri" panose="020F0502020204030204"/>
                <a:cs typeface="Calibri" panose="020F0502020204030204"/>
              </a:rPr>
              <a:t>communication</a:t>
            </a:r>
            <a:r>
              <a:rPr sz="2400" dirty="0">
                <a:latin typeface="Calibri" panose="020F0502020204030204"/>
                <a:cs typeface="Calibri" panose="020F0502020204030204"/>
              </a:rPr>
              <a:t> </a:t>
            </a:r>
            <a:r>
              <a:rPr sz="2400" spc="-5" dirty="0">
                <a:latin typeface="Calibri" panose="020F0502020204030204"/>
                <a:cs typeface="Calibri" panose="020F0502020204030204"/>
              </a:rPr>
              <a:t>between</a:t>
            </a:r>
            <a:r>
              <a:rPr sz="2400" spc="5" dirty="0">
                <a:latin typeface="Calibri" panose="020F0502020204030204"/>
                <a:cs typeface="Calibri" panose="020F0502020204030204"/>
              </a:rPr>
              <a:t> </a:t>
            </a:r>
            <a:r>
              <a:rPr sz="2400" spc="-5" dirty="0">
                <a:latin typeface="Calibri" panose="020F0502020204030204"/>
                <a:cs typeface="Calibri" panose="020F0502020204030204"/>
              </a:rPr>
              <a:t>the</a:t>
            </a:r>
            <a:r>
              <a:rPr sz="2400" spc="5" dirty="0">
                <a:latin typeface="Calibri" panose="020F0502020204030204"/>
                <a:cs typeface="Calibri" panose="020F0502020204030204"/>
              </a:rPr>
              <a:t> </a:t>
            </a:r>
            <a:r>
              <a:rPr sz="2400" spc="-5" dirty="0">
                <a:latin typeface="Calibri" panose="020F0502020204030204"/>
                <a:cs typeface="Calibri" panose="020F0502020204030204"/>
              </a:rPr>
              <a:t>machines</a:t>
            </a:r>
            <a:r>
              <a:rPr sz="2400" dirty="0">
                <a:latin typeface="Calibri" panose="020F0502020204030204"/>
                <a:cs typeface="Calibri" panose="020F0502020204030204"/>
              </a:rPr>
              <a:t> </a:t>
            </a:r>
            <a:r>
              <a:rPr sz="2400" spc="-5" dirty="0">
                <a:latin typeface="Calibri" panose="020F0502020204030204"/>
                <a:cs typeface="Calibri" panose="020F0502020204030204"/>
              </a:rPr>
              <a:t>or </a:t>
            </a:r>
            <a:r>
              <a:rPr sz="2400" spc="-525" dirty="0">
                <a:latin typeface="Calibri" panose="020F0502020204030204"/>
                <a:cs typeface="Calibri" panose="020F0502020204030204"/>
              </a:rPr>
              <a:t> </a:t>
            </a:r>
            <a:r>
              <a:rPr sz="2400" spc="-5" dirty="0">
                <a:latin typeface="Calibri" panose="020F0502020204030204"/>
                <a:cs typeface="Calibri" panose="020F0502020204030204"/>
              </a:rPr>
              <a:t>devices happens.</a:t>
            </a:r>
            <a:endParaRPr sz="2400" dirty="0">
              <a:latin typeface="Calibri" panose="020F0502020204030204"/>
              <a:cs typeface="Calibri" panose="020F0502020204030204"/>
            </a:endParaRPr>
          </a:p>
          <a:p>
            <a:pPr marL="698500" marR="271780" lvl="1" indent="-228600" algn="just">
              <a:lnSpc>
                <a:spcPts val="2590"/>
              </a:lnSpc>
              <a:spcBef>
                <a:spcPts val="500"/>
              </a:spcBef>
              <a:buFont typeface="Arial" panose="020B0604020202020204"/>
              <a:buChar char="•"/>
              <a:tabLst>
                <a:tab pos="698500" algn="l"/>
              </a:tabLst>
            </a:pPr>
            <a:r>
              <a:rPr sz="2400" spc="-5" dirty="0">
                <a:latin typeface="Calibri" panose="020F0502020204030204"/>
                <a:cs typeface="Calibri" panose="020F0502020204030204"/>
              </a:rPr>
              <a:t>M2M</a:t>
            </a:r>
            <a:r>
              <a:rPr sz="2400" dirty="0">
                <a:latin typeface="Calibri" panose="020F0502020204030204"/>
                <a:cs typeface="Calibri" panose="020F0502020204030204"/>
              </a:rPr>
              <a:t> </a:t>
            </a:r>
            <a:r>
              <a:rPr sz="2400" spc="-5" dirty="0">
                <a:latin typeface="Calibri" panose="020F0502020204030204"/>
                <a:cs typeface="Calibri" panose="020F0502020204030204"/>
              </a:rPr>
              <a:t>uses</a:t>
            </a:r>
            <a:r>
              <a:rPr sz="2400" spc="5" dirty="0">
                <a:latin typeface="Calibri" panose="020F0502020204030204"/>
                <a:cs typeface="Calibri" panose="020F0502020204030204"/>
              </a:rPr>
              <a:t> </a:t>
            </a:r>
            <a:r>
              <a:rPr sz="2400" spc="-5" dirty="0">
                <a:latin typeface="Calibri" panose="020F0502020204030204"/>
                <a:cs typeface="Calibri" panose="020F0502020204030204"/>
              </a:rPr>
              <a:t>either</a:t>
            </a:r>
            <a:r>
              <a:rPr sz="2400" spc="5" dirty="0">
                <a:latin typeface="Calibri" panose="020F0502020204030204"/>
                <a:cs typeface="Calibri" panose="020F0502020204030204"/>
              </a:rPr>
              <a:t> </a:t>
            </a:r>
            <a:r>
              <a:rPr sz="2400" spc="-5" dirty="0">
                <a:latin typeface="Calibri" panose="020F0502020204030204"/>
                <a:cs typeface="Calibri" panose="020F0502020204030204"/>
              </a:rPr>
              <a:t>proprietary</a:t>
            </a:r>
            <a:r>
              <a:rPr sz="2400" spc="5" dirty="0">
                <a:latin typeface="Calibri" panose="020F0502020204030204"/>
                <a:cs typeface="Calibri" panose="020F0502020204030204"/>
              </a:rPr>
              <a:t> </a:t>
            </a:r>
            <a:r>
              <a:rPr sz="2400" spc="-5" dirty="0">
                <a:latin typeface="Calibri" panose="020F0502020204030204"/>
                <a:cs typeface="Calibri" panose="020F0502020204030204"/>
              </a:rPr>
              <a:t>or</a:t>
            </a:r>
            <a:r>
              <a:rPr sz="2400" spc="5" dirty="0">
                <a:latin typeface="Calibri" panose="020F0502020204030204"/>
                <a:cs typeface="Calibri" panose="020F0502020204030204"/>
              </a:rPr>
              <a:t> </a:t>
            </a:r>
            <a:r>
              <a:rPr sz="2400" spc="-5" dirty="0">
                <a:latin typeface="Calibri" panose="020F0502020204030204"/>
                <a:cs typeface="Calibri" panose="020F0502020204030204"/>
              </a:rPr>
              <a:t>non-IP</a:t>
            </a:r>
            <a:r>
              <a:rPr sz="2400" spc="5" dirty="0">
                <a:latin typeface="Calibri" panose="020F0502020204030204"/>
                <a:cs typeface="Calibri" panose="020F0502020204030204"/>
              </a:rPr>
              <a:t> </a:t>
            </a:r>
            <a:r>
              <a:rPr sz="2400" spc="-5" dirty="0">
                <a:latin typeface="Calibri" panose="020F0502020204030204"/>
                <a:cs typeface="Calibri" panose="020F0502020204030204"/>
              </a:rPr>
              <a:t>based</a:t>
            </a:r>
            <a:r>
              <a:rPr sz="2400" spc="5" dirty="0">
                <a:latin typeface="Calibri" panose="020F0502020204030204"/>
                <a:cs typeface="Calibri" panose="020F0502020204030204"/>
              </a:rPr>
              <a:t> </a:t>
            </a:r>
            <a:r>
              <a:rPr sz="2400" spc="-5" dirty="0">
                <a:latin typeface="Calibri" panose="020F0502020204030204"/>
                <a:cs typeface="Calibri" panose="020F0502020204030204"/>
              </a:rPr>
              <a:t>communication</a:t>
            </a:r>
            <a:r>
              <a:rPr sz="2400" spc="5" dirty="0">
                <a:latin typeface="Calibri" panose="020F0502020204030204"/>
                <a:cs typeface="Calibri" panose="020F0502020204030204"/>
              </a:rPr>
              <a:t> </a:t>
            </a:r>
            <a:r>
              <a:rPr sz="2400" spc="-5" dirty="0">
                <a:latin typeface="Calibri" panose="020F0502020204030204"/>
                <a:cs typeface="Calibri" panose="020F0502020204030204"/>
              </a:rPr>
              <a:t>protocols</a:t>
            </a:r>
            <a:r>
              <a:rPr sz="2400" spc="5" dirty="0">
                <a:latin typeface="Calibri" panose="020F0502020204030204"/>
                <a:cs typeface="Calibri" panose="020F0502020204030204"/>
              </a:rPr>
              <a:t> </a:t>
            </a:r>
            <a:r>
              <a:rPr sz="2400" spc="-5" dirty="0">
                <a:latin typeface="Calibri" panose="020F0502020204030204"/>
                <a:cs typeface="Calibri" panose="020F0502020204030204"/>
              </a:rPr>
              <a:t>for </a:t>
            </a:r>
            <a:r>
              <a:rPr sz="2400" spc="-525" dirty="0">
                <a:latin typeface="Calibri" panose="020F0502020204030204"/>
                <a:cs typeface="Calibri" panose="020F0502020204030204"/>
              </a:rPr>
              <a:t> </a:t>
            </a:r>
            <a:r>
              <a:rPr sz="2400" spc="-5" dirty="0">
                <a:latin typeface="Calibri" panose="020F0502020204030204"/>
                <a:cs typeface="Calibri" panose="020F0502020204030204"/>
              </a:rPr>
              <a:t>communication within</a:t>
            </a:r>
            <a:r>
              <a:rPr sz="2400" dirty="0">
                <a:latin typeface="Calibri" panose="020F0502020204030204"/>
                <a:cs typeface="Calibri" panose="020F0502020204030204"/>
              </a:rPr>
              <a:t> </a:t>
            </a:r>
            <a:r>
              <a:rPr sz="2400" spc="-5" dirty="0">
                <a:latin typeface="Calibri" panose="020F0502020204030204"/>
                <a:cs typeface="Calibri" panose="020F0502020204030204"/>
              </a:rPr>
              <a:t>the</a:t>
            </a:r>
            <a:r>
              <a:rPr sz="2400" dirty="0">
                <a:latin typeface="Calibri" panose="020F0502020204030204"/>
                <a:cs typeface="Calibri" panose="020F0502020204030204"/>
              </a:rPr>
              <a:t> </a:t>
            </a:r>
            <a:r>
              <a:rPr sz="2400" spc="-5" dirty="0">
                <a:latin typeface="Calibri" panose="020F0502020204030204"/>
                <a:cs typeface="Calibri" panose="020F0502020204030204"/>
              </a:rPr>
              <a:t>M2M</a:t>
            </a:r>
            <a:r>
              <a:rPr sz="2400" dirty="0">
                <a:latin typeface="Calibri" panose="020F0502020204030204"/>
                <a:cs typeface="Calibri" panose="020F0502020204030204"/>
              </a:rPr>
              <a:t> </a:t>
            </a:r>
            <a:r>
              <a:rPr sz="2400" spc="-5" dirty="0">
                <a:latin typeface="Calibri" panose="020F0502020204030204"/>
                <a:cs typeface="Calibri" panose="020F0502020204030204"/>
              </a:rPr>
              <a:t>area</a:t>
            </a:r>
            <a:r>
              <a:rPr sz="2400" dirty="0">
                <a:latin typeface="Calibri" panose="020F0502020204030204"/>
                <a:cs typeface="Calibri" panose="020F0502020204030204"/>
              </a:rPr>
              <a:t> </a:t>
            </a:r>
            <a:r>
              <a:rPr sz="2400" spc="-5" dirty="0">
                <a:latin typeface="Calibri" panose="020F0502020204030204"/>
                <a:cs typeface="Calibri" panose="020F0502020204030204"/>
              </a:rPr>
              <a:t>networks.</a:t>
            </a:r>
            <a:endParaRPr sz="2400" dirty="0">
              <a:latin typeface="Calibri" panose="020F0502020204030204"/>
              <a:cs typeface="Calibri" panose="020F0502020204030204"/>
            </a:endParaRPr>
          </a:p>
          <a:p>
            <a:pPr marL="321945" indent="-309245" algn="just">
              <a:spcBef>
                <a:spcPts val="605"/>
              </a:spcBef>
              <a:buFont typeface="Arial" panose="020B0604020202020204"/>
              <a:buChar char="•"/>
              <a:tabLst>
                <a:tab pos="321310" algn="l"/>
                <a:tab pos="321945" algn="l"/>
              </a:tabLst>
            </a:pPr>
            <a:r>
              <a:rPr sz="2800" spc="-5" dirty="0">
                <a:solidFill>
                  <a:srgbClr val="C00000"/>
                </a:solidFill>
                <a:latin typeface="Calibri" panose="020F0502020204030204"/>
                <a:cs typeface="Calibri" panose="020F0502020204030204"/>
              </a:rPr>
              <a:t>Machines</a:t>
            </a:r>
            <a:r>
              <a:rPr sz="2800" spc="-10" dirty="0">
                <a:solidFill>
                  <a:srgbClr val="C00000"/>
                </a:solidFill>
                <a:latin typeface="Calibri" panose="020F0502020204030204"/>
                <a:cs typeface="Calibri" panose="020F0502020204030204"/>
              </a:rPr>
              <a:t> </a:t>
            </a:r>
            <a:r>
              <a:rPr sz="2800" dirty="0">
                <a:solidFill>
                  <a:srgbClr val="C00000"/>
                </a:solidFill>
                <a:latin typeface="Calibri" panose="020F0502020204030204"/>
                <a:cs typeface="Calibri" panose="020F0502020204030204"/>
              </a:rPr>
              <a:t>in</a:t>
            </a:r>
            <a:r>
              <a:rPr sz="2800" spc="-5" dirty="0">
                <a:solidFill>
                  <a:srgbClr val="C00000"/>
                </a:solidFill>
                <a:latin typeface="Calibri" panose="020F0502020204030204"/>
                <a:cs typeface="Calibri" panose="020F0502020204030204"/>
              </a:rPr>
              <a:t> </a:t>
            </a:r>
            <a:r>
              <a:rPr sz="2800" dirty="0">
                <a:solidFill>
                  <a:srgbClr val="C00000"/>
                </a:solidFill>
                <a:latin typeface="Calibri" panose="020F0502020204030204"/>
                <a:cs typeface="Calibri" panose="020F0502020204030204"/>
              </a:rPr>
              <a:t>M2M</a:t>
            </a:r>
            <a:r>
              <a:rPr sz="2800" spc="-10" dirty="0">
                <a:solidFill>
                  <a:srgbClr val="C00000"/>
                </a:solidFill>
                <a:latin typeface="Calibri" panose="020F0502020204030204"/>
                <a:cs typeface="Calibri" panose="020F0502020204030204"/>
              </a:rPr>
              <a:t> </a:t>
            </a:r>
            <a:r>
              <a:rPr sz="2800" dirty="0">
                <a:solidFill>
                  <a:srgbClr val="C00000"/>
                </a:solidFill>
                <a:latin typeface="Calibri" panose="020F0502020204030204"/>
                <a:cs typeface="Calibri" panose="020F0502020204030204"/>
              </a:rPr>
              <a:t>vs</a:t>
            </a:r>
            <a:r>
              <a:rPr sz="2800" spc="-5" dirty="0">
                <a:solidFill>
                  <a:srgbClr val="C00000"/>
                </a:solidFill>
                <a:latin typeface="Calibri" panose="020F0502020204030204"/>
                <a:cs typeface="Calibri" panose="020F0502020204030204"/>
              </a:rPr>
              <a:t> Things </a:t>
            </a:r>
            <a:r>
              <a:rPr sz="2800" dirty="0">
                <a:solidFill>
                  <a:srgbClr val="C00000"/>
                </a:solidFill>
                <a:latin typeface="Calibri" panose="020F0502020204030204"/>
                <a:cs typeface="Calibri" panose="020F0502020204030204"/>
              </a:rPr>
              <a:t>in</a:t>
            </a:r>
            <a:r>
              <a:rPr sz="2800" spc="-5" dirty="0">
                <a:solidFill>
                  <a:srgbClr val="C00000"/>
                </a:solidFill>
                <a:latin typeface="Calibri" panose="020F0502020204030204"/>
                <a:cs typeface="Calibri" panose="020F0502020204030204"/>
              </a:rPr>
              <a:t> IoT</a:t>
            </a:r>
            <a:endParaRPr sz="2800" dirty="0">
              <a:solidFill>
                <a:srgbClr val="C00000"/>
              </a:solidFill>
              <a:latin typeface="Calibri" panose="020F0502020204030204"/>
              <a:cs typeface="Calibri" panose="020F0502020204030204"/>
            </a:endParaRPr>
          </a:p>
          <a:p>
            <a:pPr marL="698500" marR="25400" lvl="1" indent="-228600" algn="just">
              <a:lnSpc>
                <a:spcPts val="2590"/>
              </a:lnSpc>
              <a:spcBef>
                <a:spcPts val="555"/>
              </a:spcBef>
              <a:buFont typeface="Arial" panose="020B0604020202020204"/>
              <a:buChar char="•"/>
              <a:tabLst>
                <a:tab pos="698500" algn="l"/>
              </a:tabLst>
            </a:pPr>
            <a:r>
              <a:rPr sz="2400" spc="-5" dirty="0">
                <a:latin typeface="Calibri" panose="020F0502020204030204"/>
                <a:cs typeface="Calibri" panose="020F0502020204030204"/>
              </a:rPr>
              <a:t>The</a:t>
            </a:r>
            <a:r>
              <a:rPr sz="2400" spc="5" dirty="0">
                <a:latin typeface="Calibri" panose="020F0502020204030204"/>
                <a:cs typeface="Calibri" panose="020F0502020204030204"/>
              </a:rPr>
              <a:t> </a:t>
            </a:r>
            <a:r>
              <a:rPr sz="2400" spc="-5" dirty="0">
                <a:latin typeface="Calibri" panose="020F0502020204030204"/>
                <a:cs typeface="Calibri" panose="020F0502020204030204"/>
              </a:rPr>
              <a:t>"Things"</a:t>
            </a:r>
            <a:r>
              <a:rPr sz="2400" spc="5" dirty="0">
                <a:latin typeface="Calibri" panose="020F0502020204030204"/>
                <a:cs typeface="Calibri" panose="020F0502020204030204"/>
              </a:rPr>
              <a:t> </a:t>
            </a:r>
            <a:r>
              <a:rPr sz="2400" spc="-5" dirty="0">
                <a:latin typeface="Calibri" panose="020F0502020204030204"/>
                <a:cs typeface="Calibri" panose="020F0502020204030204"/>
              </a:rPr>
              <a:t>in</a:t>
            </a:r>
            <a:r>
              <a:rPr sz="2400" spc="5" dirty="0">
                <a:latin typeface="Calibri" panose="020F0502020204030204"/>
                <a:cs typeface="Calibri" panose="020F0502020204030204"/>
              </a:rPr>
              <a:t> </a:t>
            </a:r>
            <a:r>
              <a:rPr sz="2400" spc="-5" dirty="0">
                <a:latin typeface="Calibri" panose="020F0502020204030204"/>
                <a:cs typeface="Calibri" panose="020F0502020204030204"/>
              </a:rPr>
              <a:t>IoT</a:t>
            </a:r>
            <a:r>
              <a:rPr sz="2400" spc="5" dirty="0">
                <a:latin typeface="Calibri" panose="020F0502020204030204"/>
                <a:cs typeface="Calibri" panose="020F0502020204030204"/>
              </a:rPr>
              <a:t> </a:t>
            </a:r>
            <a:r>
              <a:rPr sz="2400" spc="-5" dirty="0">
                <a:latin typeface="Calibri" panose="020F0502020204030204"/>
                <a:cs typeface="Calibri" panose="020F0502020204030204"/>
              </a:rPr>
              <a:t>refers</a:t>
            </a:r>
            <a:r>
              <a:rPr sz="2400" spc="5" dirty="0">
                <a:latin typeface="Calibri" panose="020F0502020204030204"/>
                <a:cs typeface="Calibri" panose="020F0502020204030204"/>
              </a:rPr>
              <a:t> </a:t>
            </a:r>
            <a:r>
              <a:rPr sz="2400" dirty="0">
                <a:latin typeface="Calibri" panose="020F0502020204030204"/>
                <a:cs typeface="Calibri" panose="020F0502020204030204"/>
              </a:rPr>
              <a:t>to</a:t>
            </a:r>
            <a:r>
              <a:rPr sz="2400" spc="5" dirty="0">
                <a:latin typeface="Calibri" panose="020F0502020204030204"/>
                <a:cs typeface="Calibri" panose="020F0502020204030204"/>
              </a:rPr>
              <a:t> </a:t>
            </a:r>
            <a:r>
              <a:rPr sz="2400" spc="-5" dirty="0">
                <a:latin typeface="Calibri" panose="020F0502020204030204"/>
                <a:cs typeface="Calibri" panose="020F0502020204030204"/>
              </a:rPr>
              <a:t>physical</a:t>
            </a:r>
            <a:r>
              <a:rPr sz="2400" spc="5" dirty="0">
                <a:latin typeface="Calibri" panose="020F0502020204030204"/>
                <a:cs typeface="Calibri" panose="020F0502020204030204"/>
              </a:rPr>
              <a:t> </a:t>
            </a:r>
            <a:r>
              <a:rPr sz="2400" spc="-5" dirty="0">
                <a:latin typeface="Calibri" panose="020F0502020204030204"/>
                <a:cs typeface="Calibri" panose="020F0502020204030204"/>
              </a:rPr>
              <a:t>objects</a:t>
            </a:r>
            <a:r>
              <a:rPr sz="2400" spc="5" dirty="0">
                <a:latin typeface="Calibri" panose="020F0502020204030204"/>
                <a:cs typeface="Calibri" panose="020F0502020204030204"/>
              </a:rPr>
              <a:t> </a:t>
            </a:r>
            <a:r>
              <a:rPr sz="2400" spc="-5" dirty="0">
                <a:latin typeface="Calibri" panose="020F0502020204030204"/>
                <a:cs typeface="Calibri" panose="020F0502020204030204"/>
              </a:rPr>
              <a:t>that</a:t>
            </a:r>
            <a:r>
              <a:rPr sz="2400" spc="5" dirty="0">
                <a:latin typeface="Calibri" panose="020F0502020204030204"/>
                <a:cs typeface="Calibri" panose="020F0502020204030204"/>
              </a:rPr>
              <a:t> </a:t>
            </a:r>
            <a:r>
              <a:rPr sz="2400" spc="-5" dirty="0">
                <a:latin typeface="Calibri" panose="020F0502020204030204"/>
                <a:cs typeface="Calibri" panose="020F0502020204030204"/>
              </a:rPr>
              <a:t>have</a:t>
            </a:r>
            <a:r>
              <a:rPr sz="2400" spc="5" dirty="0">
                <a:latin typeface="Calibri" panose="020F0502020204030204"/>
                <a:cs typeface="Calibri" panose="020F0502020204030204"/>
              </a:rPr>
              <a:t> </a:t>
            </a:r>
            <a:r>
              <a:rPr sz="2400" spc="-5" dirty="0">
                <a:latin typeface="Calibri" panose="020F0502020204030204"/>
                <a:cs typeface="Calibri" panose="020F0502020204030204"/>
              </a:rPr>
              <a:t>unique</a:t>
            </a:r>
            <a:r>
              <a:rPr sz="2400" spc="5" dirty="0">
                <a:latin typeface="Calibri" panose="020F0502020204030204"/>
                <a:cs typeface="Calibri" panose="020F0502020204030204"/>
              </a:rPr>
              <a:t> </a:t>
            </a:r>
            <a:r>
              <a:rPr sz="2400" spc="-5" dirty="0">
                <a:latin typeface="Calibri" panose="020F0502020204030204"/>
                <a:cs typeface="Calibri" panose="020F0502020204030204"/>
              </a:rPr>
              <a:t>identifiers</a:t>
            </a:r>
            <a:r>
              <a:rPr sz="2400" spc="5" dirty="0">
                <a:latin typeface="Calibri" panose="020F0502020204030204"/>
                <a:cs typeface="Calibri" panose="020F0502020204030204"/>
              </a:rPr>
              <a:t> </a:t>
            </a:r>
            <a:r>
              <a:rPr sz="2400" spc="-5" dirty="0">
                <a:latin typeface="Calibri" panose="020F0502020204030204"/>
                <a:cs typeface="Calibri" panose="020F0502020204030204"/>
              </a:rPr>
              <a:t>and </a:t>
            </a:r>
            <a:r>
              <a:rPr sz="2400" spc="-530" dirty="0">
                <a:latin typeface="Calibri" panose="020F0502020204030204"/>
                <a:cs typeface="Calibri" panose="020F0502020204030204"/>
              </a:rPr>
              <a:t> </a:t>
            </a:r>
            <a:r>
              <a:rPr sz="2400" dirty="0">
                <a:latin typeface="Calibri" panose="020F0502020204030204"/>
                <a:cs typeface="Calibri" panose="020F0502020204030204"/>
              </a:rPr>
              <a:t>can </a:t>
            </a:r>
            <a:r>
              <a:rPr sz="2400" spc="-5" dirty="0">
                <a:latin typeface="Calibri" panose="020F0502020204030204"/>
                <a:cs typeface="Calibri" panose="020F0502020204030204"/>
              </a:rPr>
              <a:t>sense</a:t>
            </a:r>
            <a:r>
              <a:rPr sz="2400" spc="5" dirty="0">
                <a:latin typeface="Calibri" panose="020F0502020204030204"/>
                <a:cs typeface="Calibri" panose="020F0502020204030204"/>
              </a:rPr>
              <a:t> </a:t>
            </a:r>
            <a:r>
              <a:rPr sz="2400" spc="-5" dirty="0">
                <a:latin typeface="Calibri" panose="020F0502020204030204"/>
                <a:cs typeface="Calibri" panose="020F0502020204030204"/>
              </a:rPr>
              <a:t>and</a:t>
            </a:r>
            <a:r>
              <a:rPr sz="2400" dirty="0">
                <a:latin typeface="Calibri" panose="020F0502020204030204"/>
                <a:cs typeface="Calibri" panose="020F0502020204030204"/>
              </a:rPr>
              <a:t> </a:t>
            </a:r>
            <a:r>
              <a:rPr sz="2400" spc="-5" dirty="0">
                <a:latin typeface="Calibri" panose="020F0502020204030204"/>
                <a:cs typeface="Calibri" panose="020F0502020204030204"/>
              </a:rPr>
              <a:t>communicate</a:t>
            </a:r>
            <a:r>
              <a:rPr sz="2400" spc="5" dirty="0">
                <a:latin typeface="Calibri" panose="020F0502020204030204"/>
                <a:cs typeface="Calibri" panose="020F0502020204030204"/>
              </a:rPr>
              <a:t> </a:t>
            </a:r>
            <a:r>
              <a:rPr sz="2400" spc="-5" dirty="0">
                <a:latin typeface="Calibri" panose="020F0502020204030204"/>
                <a:cs typeface="Calibri" panose="020F0502020204030204"/>
              </a:rPr>
              <a:t>with</a:t>
            </a:r>
            <a:r>
              <a:rPr sz="2400" spc="5" dirty="0">
                <a:latin typeface="Calibri" panose="020F0502020204030204"/>
                <a:cs typeface="Calibri" panose="020F0502020204030204"/>
              </a:rPr>
              <a:t> </a:t>
            </a:r>
            <a:r>
              <a:rPr sz="2400" spc="-5" dirty="0">
                <a:latin typeface="Calibri" panose="020F0502020204030204"/>
                <a:cs typeface="Calibri" panose="020F0502020204030204"/>
              </a:rPr>
              <a:t>their</a:t>
            </a:r>
            <a:r>
              <a:rPr sz="2400" dirty="0">
                <a:latin typeface="Calibri" panose="020F0502020204030204"/>
                <a:cs typeface="Calibri" panose="020F0502020204030204"/>
              </a:rPr>
              <a:t> </a:t>
            </a:r>
            <a:r>
              <a:rPr sz="2400" spc="-5" dirty="0">
                <a:latin typeface="Calibri" panose="020F0502020204030204"/>
                <a:cs typeface="Calibri" panose="020F0502020204030204"/>
              </a:rPr>
              <a:t>external</a:t>
            </a:r>
            <a:r>
              <a:rPr sz="2400" spc="5" dirty="0">
                <a:latin typeface="Calibri" panose="020F0502020204030204"/>
                <a:cs typeface="Calibri" panose="020F0502020204030204"/>
              </a:rPr>
              <a:t> </a:t>
            </a:r>
            <a:r>
              <a:rPr sz="2400" spc="-5" dirty="0">
                <a:latin typeface="Calibri" panose="020F0502020204030204"/>
                <a:cs typeface="Calibri" panose="020F0502020204030204"/>
              </a:rPr>
              <a:t>environment</a:t>
            </a:r>
            <a:r>
              <a:rPr sz="2400" dirty="0">
                <a:latin typeface="Calibri" panose="020F0502020204030204"/>
                <a:cs typeface="Calibri" panose="020F0502020204030204"/>
              </a:rPr>
              <a:t> </a:t>
            </a:r>
            <a:r>
              <a:rPr sz="2400" spc="-5" dirty="0">
                <a:latin typeface="Calibri" panose="020F0502020204030204"/>
                <a:cs typeface="Calibri" panose="020F0502020204030204"/>
              </a:rPr>
              <a:t>(and</a:t>
            </a:r>
            <a:r>
              <a:rPr sz="2400" spc="5" dirty="0">
                <a:latin typeface="Calibri" panose="020F0502020204030204"/>
                <a:cs typeface="Calibri" panose="020F0502020204030204"/>
              </a:rPr>
              <a:t> </a:t>
            </a:r>
            <a:r>
              <a:rPr sz="2400" spc="-5" dirty="0">
                <a:latin typeface="Calibri" panose="020F0502020204030204"/>
                <a:cs typeface="Calibri" panose="020F0502020204030204"/>
              </a:rPr>
              <a:t>user </a:t>
            </a:r>
            <a:r>
              <a:rPr sz="2400" dirty="0">
                <a:latin typeface="Calibri" panose="020F0502020204030204"/>
                <a:cs typeface="Calibri" panose="020F0502020204030204"/>
              </a:rPr>
              <a:t> </a:t>
            </a:r>
            <a:r>
              <a:rPr sz="2400" spc="-5" dirty="0">
                <a:latin typeface="Calibri" panose="020F0502020204030204"/>
                <a:cs typeface="Calibri" panose="020F0502020204030204"/>
              </a:rPr>
              <a:t>applications) or</a:t>
            </a:r>
            <a:r>
              <a:rPr sz="2400" dirty="0">
                <a:latin typeface="Calibri" panose="020F0502020204030204"/>
                <a:cs typeface="Calibri" panose="020F0502020204030204"/>
              </a:rPr>
              <a:t> </a:t>
            </a:r>
            <a:r>
              <a:rPr sz="2400" spc="-5" dirty="0">
                <a:latin typeface="Calibri" panose="020F0502020204030204"/>
                <a:cs typeface="Calibri" panose="020F0502020204030204"/>
              </a:rPr>
              <a:t>their</a:t>
            </a:r>
            <a:r>
              <a:rPr sz="2400" dirty="0">
                <a:latin typeface="Calibri" panose="020F0502020204030204"/>
                <a:cs typeface="Calibri" panose="020F0502020204030204"/>
              </a:rPr>
              <a:t> </a:t>
            </a:r>
            <a:r>
              <a:rPr sz="2400" spc="-5" dirty="0">
                <a:latin typeface="Calibri" panose="020F0502020204030204"/>
                <a:cs typeface="Calibri" panose="020F0502020204030204"/>
              </a:rPr>
              <a:t>internal</a:t>
            </a:r>
            <a:r>
              <a:rPr sz="2400" dirty="0">
                <a:latin typeface="Calibri" panose="020F0502020204030204"/>
                <a:cs typeface="Calibri" panose="020F0502020204030204"/>
              </a:rPr>
              <a:t> </a:t>
            </a:r>
            <a:r>
              <a:rPr sz="2400" spc="-5" dirty="0">
                <a:latin typeface="Calibri" panose="020F0502020204030204"/>
                <a:cs typeface="Calibri" panose="020F0502020204030204"/>
              </a:rPr>
              <a:t>physical</a:t>
            </a:r>
            <a:r>
              <a:rPr sz="2400" dirty="0">
                <a:latin typeface="Calibri" panose="020F0502020204030204"/>
                <a:cs typeface="Calibri" panose="020F0502020204030204"/>
              </a:rPr>
              <a:t> states.</a:t>
            </a:r>
          </a:p>
          <a:p>
            <a:pPr marL="698500" marR="5080" lvl="1" indent="-228600" algn="just">
              <a:lnSpc>
                <a:spcPts val="2590"/>
              </a:lnSpc>
              <a:spcBef>
                <a:spcPts val="500"/>
              </a:spcBef>
              <a:buFont typeface="Arial" panose="020B0604020202020204"/>
              <a:buChar char="•"/>
              <a:tabLst>
                <a:tab pos="698500" algn="l"/>
              </a:tabLst>
            </a:pPr>
            <a:r>
              <a:rPr sz="2400" spc="-5" dirty="0">
                <a:latin typeface="Calibri" panose="020F0502020204030204"/>
                <a:cs typeface="Calibri" panose="020F0502020204030204"/>
              </a:rPr>
              <a:t>M2M</a:t>
            </a:r>
            <a:r>
              <a:rPr sz="2400" spc="5" dirty="0">
                <a:latin typeface="Calibri" panose="020F0502020204030204"/>
                <a:cs typeface="Calibri" panose="020F0502020204030204"/>
              </a:rPr>
              <a:t> </a:t>
            </a:r>
            <a:r>
              <a:rPr sz="2400" spc="-5" dirty="0">
                <a:latin typeface="Calibri" panose="020F0502020204030204"/>
                <a:cs typeface="Calibri" panose="020F0502020204030204"/>
              </a:rPr>
              <a:t>systems,</a:t>
            </a:r>
            <a:r>
              <a:rPr sz="2400" spc="5" dirty="0">
                <a:latin typeface="Calibri" panose="020F0502020204030204"/>
                <a:cs typeface="Calibri" panose="020F0502020204030204"/>
              </a:rPr>
              <a:t> </a:t>
            </a:r>
            <a:r>
              <a:rPr sz="2400" spc="-5" dirty="0">
                <a:latin typeface="Calibri" panose="020F0502020204030204"/>
                <a:cs typeface="Calibri" panose="020F0502020204030204"/>
              </a:rPr>
              <a:t>in</a:t>
            </a:r>
            <a:r>
              <a:rPr sz="2400" spc="5" dirty="0">
                <a:latin typeface="Calibri" panose="020F0502020204030204"/>
                <a:cs typeface="Calibri" panose="020F0502020204030204"/>
              </a:rPr>
              <a:t> </a:t>
            </a:r>
            <a:r>
              <a:rPr sz="2400" spc="-5" dirty="0">
                <a:latin typeface="Calibri" panose="020F0502020204030204"/>
                <a:cs typeface="Calibri" panose="020F0502020204030204"/>
              </a:rPr>
              <a:t>contrast</a:t>
            </a:r>
            <a:r>
              <a:rPr sz="2400" spc="10" dirty="0">
                <a:latin typeface="Calibri" panose="020F0502020204030204"/>
                <a:cs typeface="Calibri" panose="020F0502020204030204"/>
              </a:rPr>
              <a:t> </a:t>
            </a:r>
            <a:r>
              <a:rPr sz="2400" dirty="0">
                <a:latin typeface="Calibri" panose="020F0502020204030204"/>
                <a:cs typeface="Calibri" panose="020F0502020204030204"/>
              </a:rPr>
              <a:t>to</a:t>
            </a:r>
            <a:r>
              <a:rPr sz="2400" spc="5" dirty="0">
                <a:latin typeface="Calibri" panose="020F0502020204030204"/>
                <a:cs typeface="Calibri" panose="020F0502020204030204"/>
              </a:rPr>
              <a:t> </a:t>
            </a:r>
            <a:r>
              <a:rPr sz="2400" spc="-5" dirty="0">
                <a:latin typeface="Calibri" panose="020F0502020204030204"/>
                <a:cs typeface="Calibri" panose="020F0502020204030204"/>
              </a:rPr>
              <a:t>IoT,</a:t>
            </a:r>
            <a:r>
              <a:rPr sz="2400" spc="5" dirty="0">
                <a:latin typeface="Calibri" panose="020F0502020204030204"/>
                <a:cs typeface="Calibri" panose="020F0502020204030204"/>
              </a:rPr>
              <a:t> </a:t>
            </a:r>
            <a:r>
              <a:rPr sz="2400" spc="-5" dirty="0">
                <a:latin typeface="Calibri" panose="020F0502020204030204"/>
                <a:cs typeface="Calibri" panose="020F0502020204030204"/>
              </a:rPr>
              <a:t>typically</a:t>
            </a:r>
            <a:r>
              <a:rPr sz="2400" spc="5" dirty="0">
                <a:latin typeface="Calibri" panose="020F0502020204030204"/>
                <a:cs typeface="Calibri" panose="020F0502020204030204"/>
              </a:rPr>
              <a:t> </a:t>
            </a:r>
            <a:r>
              <a:rPr sz="2400" spc="-5" dirty="0">
                <a:latin typeface="Calibri" panose="020F0502020204030204"/>
                <a:cs typeface="Calibri" panose="020F0502020204030204"/>
              </a:rPr>
              <a:t>have</a:t>
            </a:r>
            <a:r>
              <a:rPr sz="2400" spc="10" dirty="0">
                <a:latin typeface="Calibri" panose="020F0502020204030204"/>
                <a:cs typeface="Calibri" panose="020F0502020204030204"/>
              </a:rPr>
              <a:t> </a:t>
            </a:r>
            <a:r>
              <a:rPr sz="2400" spc="-5" dirty="0">
                <a:latin typeface="Calibri" panose="020F0502020204030204"/>
                <a:cs typeface="Calibri" panose="020F0502020204030204"/>
              </a:rPr>
              <a:t>homogeneous</a:t>
            </a:r>
            <a:r>
              <a:rPr sz="2400" spc="5" dirty="0">
                <a:latin typeface="Calibri" panose="020F0502020204030204"/>
                <a:cs typeface="Calibri" panose="020F0502020204030204"/>
              </a:rPr>
              <a:t> </a:t>
            </a:r>
            <a:r>
              <a:rPr sz="2400" spc="-5" dirty="0">
                <a:latin typeface="Calibri" panose="020F0502020204030204"/>
                <a:cs typeface="Calibri" panose="020F0502020204030204"/>
              </a:rPr>
              <a:t>machine</a:t>
            </a:r>
            <a:r>
              <a:rPr sz="2400" spc="5" dirty="0">
                <a:latin typeface="Calibri" panose="020F0502020204030204"/>
                <a:cs typeface="Calibri" panose="020F0502020204030204"/>
              </a:rPr>
              <a:t> </a:t>
            </a:r>
            <a:r>
              <a:rPr sz="2400" spc="-5" dirty="0">
                <a:latin typeface="Calibri" panose="020F0502020204030204"/>
                <a:cs typeface="Calibri" panose="020F0502020204030204"/>
              </a:rPr>
              <a:t>types </a:t>
            </a:r>
            <a:r>
              <a:rPr sz="2400" spc="-525" dirty="0">
                <a:latin typeface="Calibri" panose="020F0502020204030204"/>
                <a:cs typeface="Calibri" panose="020F0502020204030204"/>
              </a:rPr>
              <a:t> </a:t>
            </a:r>
            <a:r>
              <a:rPr sz="2400" spc="-5" dirty="0">
                <a:latin typeface="Calibri" panose="020F0502020204030204"/>
                <a:cs typeface="Calibri" panose="020F0502020204030204"/>
              </a:rPr>
              <a:t>within </a:t>
            </a:r>
            <a:r>
              <a:rPr sz="2400" dirty="0">
                <a:latin typeface="Calibri" panose="020F0502020204030204"/>
                <a:cs typeface="Calibri" panose="020F0502020204030204"/>
              </a:rPr>
              <a:t>an </a:t>
            </a:r>
            <a:r>
              <a:rPr sz="2400" spc="-5" dirty="0">
                <a:latin typeface="Calibri" panose="020F0502020204030204"/>
                <a:cs typeface="Calibri" panose="020F0502020204030204"/>
              </a:rPr>
              <a:t>M2M</a:t>
            </a:r>
            <a:r>
              <a:rPr sz="2400" dirty="0">
                <a:latin typeface="Calibri" panose="020F0502020204030204"/>
                <a:cs typeface="Calibri" panose="020F0502020204030204"/>
              </a:rPr>
              <a:t> </a:t>
            </a:r>
            <a:r>
              <a:rPr sz="2400" spc="-5" dirty="0">
                <a:latin typeface="Calibri" panose="020F0502020204030204"/>
                <a:cs typeface="Calibri" panose="020F0502020204030204"/>
              </a:rPr>
              <a:t>area</a:t>
            </a:r>
            <a:r>
              <a:rPr sz="2400" dirty="0">
                <a:latin typeface="Calibri" panose="020F0502020204030204"/>
                <a:cs typeface="Calibri" panose="020F0502020204030204"/>
              </a:rPr>
              <a:t> </a:t>
            </a:r>
            <a:r>
              <a:rPr sz="2400" spc="-5" dirty="0">
                <a:latin typeface="Calibri" panose="020F0502020204030204"/>
                <a:cs typeface="Calibri" panose="020F0502020204030204"/>
              </a:rPr>
              <a:t>network.</a:t>
            </a:r>
            <a:endParaRPr sz="2400" dirty="0">
              <a:latin typeface="Calibri" panose="020F0502020204030204"/>
              <a:cs typeface="Calibri" panose="020F0502020204030204"/>
            </a:endParaRPr>
          </a:p>
        </p:txBody>
      </p:sp>
      <p:sp>
        <p:nvSpPr>
          <p:cNvPr id="6" name="object 6"/>
          <p:cNvSpPr txBox="1"/>
          <p:nvPr/>
        </p:nvSpPr>
        <p:spPr>
          <a:xfrm>
            <a:off x="1981200" y="6400800"/>
            <a:ext cx="3571046" cy="179536"/>
          </a:xfrm>
          <a:prstGeom prst="rect">
            <a:avLst/>
          </a:prstGeom>
        </p:spPr>
        <p:txBody>
          <a:bodyPr vert="horz" wrap="square" lIns="0" tIns="0" rIns="0" bIns="0" rtlCol="0">
            <a:spAutoFit/>
          </a:bodyPr>
          <a:lstStyle/>
          <a:p>
            <a:pPr marL="12700">
              <a:lnSpc>
                <a:spcPts val="1425"/>
              </a:lnSpc>
            </a:pPr>
            <a:r>
              <a:rPr sz="1200" spc="-5" dirty="0">
                <a:solidFill>
                  <a:srgbClr val="808080"/>
                </a:solidFill>
                <a:latin typeface="Arial" panose="020B0604020202020204"/>
                <a:cs typeface="Arial" panose="020B0604020202020204"/>
              </a:rPr>
              <a:t>Book</a:t>
            </a:r>
            <a:r>
              <a:rPr sz="1200" spc="-25"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rPr>
              <a:t>website:</a:t>
            </a:r>
            <a:r>
              <a:rPr sz="1200" spc="-20"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hlinkClick r:id="rId2"/>
              </a:rPr>
              <a:t>http://www.internet-of-things-book.com</a:t>
            </a:r>
            <a:endParaRPr sz="1200">
              <a:latin typeface="Arial" panose="020B0604020202020204"/>
              <a:cs typeface="Arial" panose="020B0604020202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35417"/>
            <a:ext cx="7999096" cy="503984"/>
          </a:xfrm>
          <a:prstGeom prst="rect">
            <a:avLst/>
          </a:prstGeom>
        </p:spPr>
        <p:txBody>
          <a:bodyPr vert="horz" wrap="square" lIns="0" tIns="11430" rIns="0" bIns="0" rtlCol="0" anchor="ctr">
            <a:spAutoFit/>
          </a:bodyPr>
          <a:lstStyle/>
          <a:p>
            <a:pPr marL="12700">
              <a:lnSpc>
                <a:spcPct val="100000"/>
              </a:lnSpc>
              <a:spcBef>
                <a:spcPts val="90"/>
              </a:spcBef>
            </a:pPr>
            <a:r>
              <a:rPr sz="3200" b="1" spc="-5" dirty="0"/>
              <a:t>Difference between</a:t>
            </a:r>
            <a:r>
              <a:rPr sz="3200" b="1" spc="-10" dirty="0"/>
              <a:t> </a:t>
            </a:r>
            <a:r>
              <a:rPr sz="3200" b="1" spc="-5" dirty="0"/>
              <a:t>IoT and</a:t>
            </a:r>
            <a:r>
              <a:rPr sz="3200" b="1" spc="-10" dirty="0"/>
              <a:t> </a:t>
            </a:r>
            <a:r>
              <a:rPr sz="3200" b="1" spc="-5" dirty="0"/>
              <a:t>M2M</a:t>
            </a:r>
          </a:p>
        </p:txBody>
      </p:sp>
      <p:sp>
        <p:nvSpPr>
          <p:cNvPr id="3" name="object 3"/>
          <p:cNvSpPr txBox="1"/>
          <p:nvPr/>
        </p:nvSpPr>
        <p:spPr>
          <a:xfrm>
            <a:off x="177799" y="1045837"/>
            <a:ext cx="11494911" cy="5245218"/>
          </a:xfrm>
          <a:prstGeom prst="rect">
            <a:avLst/>
          </a:prstGeom>
        </p:spPr>
        <p:txBody>
          <a:bodyPr vert="horz" wrap="square" lIns="0" tIns="11430" rIns="0" bIns="0" rtlCol="0">
            <a:spAutoFit/>
          </a:bodyPr>
          <a:lstStyle/>
          <a:p>
            <a:pPr marL="241300" indent="-228600" algn="just">
              <a:lnSpc>
                <a:spcPct val="114000"/>
              </a:lnSpc>
              <a:buFont typeface="Arial" panose="020B0604020202020204"/>
              <a:buChar char="•"/>
              <a:tabLst>
                <a:tab pos="241300" algn="l"/>
              </a:tabLst>
            </a:pPr>
            <a:r>
              <a:rPr sz="2000" spc="-5" dirty="0">
                <a:solidFill>
                  <a:srgbClr val="C00000"/>
                </a:solidFill>
                <a:latin typeface="+mj-lt"/>
                <a:cs typeface="Calibri" panose="020F0502020204030204"/>
              </a:rPr>
              <a:t>Hardware</a:t>
            </a:r>
            <a:r>
              <a:rPr sz="2000" spc="-10" dirty="0">
                <a:solidFill>
                  <a:srgbClr val="C00000"/>
                </a:solidFill>
                <a:latin typeface="+mj-lt"/>
                <a:cs typeface="Calibri" panose="020F0502020204030204"/>
              </a:rPr>
              <a:t> </a:t>
            </a:r>
            <a:r>
              <a:rPr sz="2000" spc="-5" dirty="0">
                <a:solidFill>
                  <a:srgbClr val="C00000"/>
                </a:solidFill>
                <a:latin typeface="+mj-lt"/>
                <a:cs typeface="Calibri" panose="020F0502020204030204"/>
              </a:rPr>
              <a:t>vs</a:t>
            </a:r>
            <a:r>
              <a:rPr sz="2000" spc="-15" dirty="0">
                <a:solidFill>
                  <a:srgbClr val="C00000"/>
                </a:solidFill>
                <a:latin typeface="+mj-lt"/>
                <a:cs typeface="Calibri" panose="020F0502020204030204"/>
              </a:rPr>
              <a:t> </a:t>
            </a:r>
            <a:r>
              <a:rPr sz="2000" spc="-5" dirty="0">
                <a:solidFill>
                  <a:srgbClr val="C00000"/>
                </a:solidFill>
                <a:latin typeface="+mj-lt"/>
                <a:cs typeface="Calibri" panose="020F0502020204030204"/>
              </a:rPr>
              <a:t>Software Emphasis</a:t>
            </a:r>
            <a:endParaRPr sz="2000" dirty="0">
              <a:solidFill>
                <a:srgbClr val="C00000"/>
              </a:solidFill>
              <a:latin typeface="+mj-lt"/>
              <a:cs typeface="Calibri" panose="020F0502020204030204"/>
            </a:endParaRPr>
          </a:p>
          <a:p>
            <a:pPr marL="698500" marR="698500" lvl="1" indent="-228600" algn="just">
              <a:lnSpc>
                <a:spcPct val="114000"/>
              </a:lnSpc>
              <a:buFont typeface="Arial" panose="020B0604020202020204"/>
              <a:buChar char="•"/>
              <a:tabLst>
                <a:tab pos="697865" algn="l"/>
                <a:tab pos="698500" algn="l"/>
              </a:tabLst>
            </a:pPr>
            <a:r>
              <a:rPr sz="2000" spc="-5" dirty="0">
                <a:latin typeface="+mj-lt"/>
                <a:cs typeface="Calibri" panose="020F0502020204030204"/>
              </a:rPr>
              <a:t>While the emphasis of </a:t>
            </a:r>
            <a:r>
              <a:rPr sz="2000" dirty="0">
                <a:latin typeface="+mj-lt"/>
                <a:cs typeface="Calibri" panose="020F0502020204030204"/>
              </a:rPr>
              <a:t>M2M is </a:t>
            </a:r>
            <a:r>
              <a:rPr sz="2000" spc="-5" dirty="0">
                <a:latin typeface="+mj-lt"/>
                <a:cs typeface="Calibri" panose="020F0502020204030204"/>
              </a:rPr>
              <a:t>more </a:t>
            </a:r>
            <a:r>
              <a:rPr sz="2000" dirty="0">
                <a:latin typeface="+mj-lt"/>
                <a:cs typeface="Calibri" panose="020F0502020204030204"/>
              </a:rPr>
              <a:t>on </a:t>
            </a:r>
            <a:r>
              <a:rPr sz="2000" spc="-5" dirty="0">
                <a:latin typeface="+mj-lt"/>
                <a:cs typeface="Calibri" panose="020F0502020204030204"/>
              </a:rPr>
              <a:t>hardware with embedded modules, the </a:t>
            </a:r>
            <a:r>
              <a:rPr sz="2000" spc="-484" dirty="0">
                <a:latin typeface="+mj-lt"/>
                <a:cs typeface="Calibri" panose="020F0502020204030204"/>
              </a:rPr>
              <a:t> </a:t>
            </a:r>
            <a:r>
              <a:rPr sz="2000" spc="-5" dirty="0">
                <a:latin typeface="+mj-lt"/>
                <a:cs typeface="Calibri" panose="020F0502020204030204"/>
              </a:rPr>
              <a:t>emphasis</a:t>
            </a:r>
            <a:r>
              <a:rPr sz="2000" spc="-15" dirty="0">
                <a:latin typeface="+mj-lt"/>
                <a:cs typeface="Calibri" panose="020F0502020204030204"/>
              </a:rPr>
              <a:t> </a:t>
            </a:r>
            <a:r>
              <a:rPr sz="2000" spc="-5" dirty="0">
                <a:latin typeface="+mj-lt"/>
                <a:cs typeface="Calibri" panose="020F0502020204030204"/>
              </a:rPr>
              <a:t>of</a:t>
            </a:r>
            <a:r>
              <a:rPr sz="2000" spc="-10" dirty="0">
                <a:latin typeface="+mj-lt"/>
                <a:cs typeface="Calibri" panose="020F0502020204030204"/>
              </a:rPr>
              <a:t> </a:t>
            </a:r>
            <a:r>
              <a:rPr sz="2000" spc="-5" dirty="0">
                <a:latin typeface="+mj-lt"/>
                <a:cs typeface="Calibri" panose="020F0502020204030204"/>
              </a:rPr>
              <a:t>IoT</a:t>
            </a:r>
            <a:r>
              <a:rPr sz="2000" spc="-10" dirty="0">
                <a:latin typeface="+mj-lt"/>
                <a:cs typeface="Calibri" panose="020F0502020204030204"/>
              </a:rPr>
              <a:t> </a:t>
            </a:r>
            <a:r>
              <a:rPr sz="2000" dirty="0">
                <a:latin typeface="+mj-lt"/>
                <a:cs typeface="Calibri" panose="020F0502020204030204"/>
              </a:rPr>
              <a:t>is</a:t>
            </a:r>
            <a:r>
              <a:rPr sz="2000" spc="-10" dirty="0">
                <a:latin typeface="+mj-lt"/>
                <a:cs typeface="Calibri" panose="020F0502020204030204"/>
              </a:rPr>
              <a:t> </a:t>
            </a:r>
            <a:r>
              <a:rPr sz="2000" spc="-5" dirty="0">
                <a:latin typeface="+mj-lt"/>
                <a:cs typeface="Calibri" panose="020F0502020204030204"/>
              </a:rPr>
              <a:t>more</a:t>
            </a:r>
            <a:r>
              <a:rPr sz="2000" spc="-10" dirty="0">
                <a:latin typeface="+mj-lt"/>
                <a:cs typeface="Calibri" panose="020F0502020204030204"/>
              </a:rPr>
              <a:t> </a:t>
            </a:r>
            <a:r>
              <a:rPr sz="2000" dirty="0">
                <a:latin typeface="+mj-lt"/>
                <a:cs typeface="Calibri" panose="020F0502020204030204"/>
              </a:rPr>
              <a:t>on</a:t>
            </a:r>
            <a:r>
              <a:rPr sz="2000" spc="-10" dirty="0">
                <a:latin typeface="+mj-lt"/>
                <a:cs typeface="Calibri" panose="020F0502020204030204"/>
              </a:rPr>
              <a:t> </a:t>
            </a:r>
            <a:r>
              <a:rPr sz="2000" spc="-5" dirty="0">
                <a:latin typeface="+mj-lt"/>
                <a:cs typeface="Calibri" panose="020F0502020204030204"/>
              </a:rPr>
              <a:t>software.</a:t>
            </a:r>
            <a:endParaRPr sz="2000" dirty="0">
              <a:latin typeface="+mj-lt"/>
              <a:cs typeface="Calibri" panose="020F0502020204030204"/>
            </a:endParaRPr>
          </a:p>
          <a:p>
            <a:pPr marL="241300" indent="-228600" algn="just">
              <a:lnSpc>
                <a:spcPct val="114000"/>
              </a:lnSpc>
              <a:buFont typeface="Arial" panose="020B0604020202020204"/>
              <a:buChar char="•"/>
              <a:tabLst>
                <a:tab pos="241300" algn="l"/>
              </a:tabLst>
            </a:pPr>
            <a:r>
              <a:rPr sz="2000" spc="-5" dirty="0">
                <a:solidFill>
                  <a:srgbClr val="C00000"/>
                </a:solidFill>
                <a:latin typeface="+mj-lt"/>
                <a:cs typeface="Calibri" panose="020F0502020204030204"/>
              </a:rPr>
              <a:t>Data</a:t>
            </a:r>
            <a:r>
              <a:rPr sz="2000" spc="-10" dirty="0">
                <a:solidFill>
                  <a:srgbClr val="C00000"/>
                </a:solidFill>
                <a:latin typeface="+mj-lt"/>
                <a:cs typeface="Calibri" panose="020F0502020204030204"/>
              </a:rPr>
              <a:t> </a:t>
            </a:r>
            <a:r>
              <a:rPr sz="2000" spc="-5" dirty="0">
                <a:solidFill>
                  <a:srgbClr val="C00000"/>
                </a:solidFill>
                <a:latin typeface="+mj-lt"/>
                <a:cs typeface="Calibri" panose="020F0502020204030204"/>
              </a:rPr>
              <a:t>Collection</a:t>
            </a:r>
            <a:r>
              <a:rPr sz="2000" spc="-10" dirty="0">
                <a:solidFill>
                  <a:srgbClr val="C00000"/>
                </a:solidFill>
                <a:latin typeface="+mj-lt"/>
                <a:cs typeface="Calibri" panose="020F0502020204030204"/>
              </a:rPr>
              <a:t> &amp;</a:t>
            </a:r>
            <a:r>
              <a:rPr sz="2000" spc="-5" dirty="0">
                <a:solidFill>
                  <a:srgbClr val="C00000"/>
                </a:solidFill>
                <a:latin typeface="+mj-lt"/>
                <a:cs typeface="Calibri" panose="020F0502020204030204"/>
              </a:rPr>
              <a:t> Analysis</a:t>
            </a:r>
            <a:endParaRPr sz="2000" dirty="0">
              <a:solidFill>
                <a:srgbClr val="C00000"/>
              </a:solidFill>
              <a:latin typeface="+mj-lt"/>
              <a:cs typeface="Calibri" panose="020F0502020204030204"/>
            </a:endParaRPr>
          </a:p>
          <a:p>
            <a:pPr marL="698500" marR="1374775" lvl="1" indent="-228600" algn="just">
              <a:lnSpc>
                <a:spcPct val="114000"/>
              </a:lnSpc>
              <a:buFont typeface="Arial" panose="020B0604020202020204"/>
              <a:buChar char="•"/>
              <a:tabLst>
                <a:tab pos="697865" algn="l"/>
                <a:tab pos="698500" algn="l"/>
              </a:tabLst>
            </a:pPr>
            <a:r>
              <a:rPr sz="2000" dirty="0">
                <a:latin typeface="+mj-lt"/>
                <a:cs typeface="Calibri" panose="020F0502020204030204"/>
              </a:rPr>
              <a:t>M2M </a:t>
            </a:r>
            <a:r>
              <a:rPr sz="2000" spc="-5" dirty="0">
                <a:latin typeface="+mj-lt"/>
                <a:cs typeface="Calibri" panose="020F0502020204030204"/>
              </a:rPr>
              <a:t>data </a:t>
            </a:r>
            <a:r>
              <a:rPr sz="2000" dirty="0">
                <a:latin typeface="+mj-lt"/>
                <a:cs typeface="Calibri" panose="020F0502020204030204"/>
              </a:rPr>
              <a:t>is </a:t>
            </a:r>
            <a:r>
              <a:rPr sz="2000" spc="-5" dirty="0">
                <a:latin typeface="+mj-lt"/>
                <a:cs typeface="Calibri" panose="020F0502020204030204"/>
              </a:rPr>
              <a:t>collected </a:t>
            </a:r>
            <a:r>
              <a:rPr sz="2000" dirty="0">
                <a:latin typeface="+mj-lt"/>
                <a:cs typeface="Calibri" panose="020F0502020204030204"/>
              </a:rPr>
              <a:t>in </a:t>
            </a:r>
            <a:r>
              <a:rPr sz="2000" spc="-5" dirty="0">
                <a:latin typeface="+mj-lt"/>
                <a:cs typeface="Calibri" panose="020F0502020204030204"/>
              </a:rPr>
              <a:t>point solutions </a:t>
            </a:r>
            <a:r>
              <a:rPr sz="2000" dirty="0">
                <a:latin typeface="+mj-lt"/>
                <a:cs typeface="Calibri" panose="020F0502020204030204"/>
              </a:rPr>
              <a:t>and </a:t>
            </a:r>
            <a:r>
              <a:rPr sz="2000" spc="-5" dirty="0">
                <a:latin typeface="+mj-lt"/>
                <a:cs typeface="Calibri" panose="020F0502020204030204"/>
              </a:rPr>
              <a:t>often </a:t>
            </a:r>
            <a:r>
              <a:rPr sz="2000" dirty="0">
                <a:latin typeface="+mj-lt"/>
                <a:cs typeface="Calibri" panose="020F0502020204030204"/>
              </a:rPr>
              <a:t>in </a:t>
            </a:r>
            <a:r>
              <a:rPr sz="2000" spc="-5" dirty="0">
                <a:latin typeface="+mj-lt"/>
                <a:cs typeface="Calibri" panose="020F0502020204030204"/>
              </a:rPr>
              <a:t>on-premises storage </a:t>
            </a:r>
            <a:r>
              <a:rPr sz="2000" spc="-484" dirty="0">
                <a:latin typeface="+mj-lt"/>
                <a:cs typeface="Calibri" panose="020F0502020204030204"/>
              </a:rPr>
              <a:t> </a:t>
            </a:r>
            <a:r>
              <a:rPr sz="2000" spc="-5" dirty="0">
                <a:latin typeface="+mj-lt"/>
                <a:cs typeface="Calibri" panose="020F0502020204030204"/>
              </a:rPr>
              <a:t>infrastructure.</a:t>
            </a:r>
            <a:endParaRPr sz="2000" dirty="0">
              <a:latin typeface="+mj-lt"/>
              <a:cs typeface="Calibri" panose="020F0502020204030204"/>
            </a:endParaRPr>
          </a:p>
          <a:p>
            <a:pPr marL="698500" marR="149225" lvl="1" indent="-228600" algn="just">
              <a:lnSpc>
                <a:spcPct val="114000"/>
              </a:lnSpc>
              <a:buFont typeface="Arial" panose="020B0604020202020204"/>
              <a:buChar char="•"/>
              <a:tabLst>
                <a:tab pos="697865" algn="l"/>
                <a:tab pos="698500" algn="l"/>
              </a:tabLst>
            </a:pPr>
            <a:r>
              <a:rPr sz="2000" dirty="0">
                <a:latin typeface="+mj-lt"/>
                <a:cs typeface="Calibri" panose="020F0502020204030204"/>
              </a:rPr>
              <a:t>In</a:t>
            </a:r>
            <a:r>
              <a:rPr sz="2000" spc="-5" dirty="0">
                <a:latin typeface="+mj-lt"/>
                <a:cs typeface="Calibri" panose="020F0502020204030204"/>
              </a:rPr>
              <a:t> contrast to M2M,</a:t>
            </a:r>
            <a:r>
              <a:rPr sz="2000" dirty="0">
                <a:latin typeface="+mj-lt"/>
                <a:cs typeface="Calibri" panose="020F0502020204030204"/>
              </a:rPr>
              <a:t> </a:t>
            </a:r>
            <a:r>
              <a:rPr sz="2000" spc="-5" dirty="0">
                <a:latin typeface="+mj-lt"/>
                <a:cs typeface="Calibri" panose="020F0502020204030204"/>
              </a:rPr>
              <a:t>the</a:t>
            </a:r>
            <a:r>
              <a:rPr sz="2000" dirty="0">
                <a:latin typeface="+mj-lt"/>
                <a:cs typeface="Calibri" panose="020F0502020204030204"/>
              </a:rPr>
              <a:t> </a:t>
            </a:r>
            <a:r>
              <a:rPr sz="2000" spc="-5" dirty="0">
                <a:latin typeface="+mj-lt"/>
                <a:cs typeface="Calibri" panose="020F0502020204030204"/>
              </a:rPr>
              <a:t>data </a:t>
            </a:r>
            <a:r>
              <a:rPr sz="2000" dirty="0">
                <a:latin typeface="+mj-lt"/>
                <a:cs typeface="Calibri" panose="020F0502020204030204"/>
              </a:rPr>
              <a:t>in</a:t>
            </a:r>
            <a:r>
              <a:rPr sz="2000" spc="-5" dirty="0">
                <a:latin typeface="+mj-lt"/>
                <a:cs typeface="Calibri" panose="020F0502020204030204"/>
              </a:rPr>
              <a:t> IoT </a:t>
            </a:r>
            <a:r>
              <a:rPr sz="2000" dirty="0">
                <a:latin typeface="+mj-lt"/>
                <a:cs typeface="Calibri" panose="020F0502020204030204"/>
              </a:rPr>
              <a:t>is</a:t>
            </a:r>
            <a:r>
              <a:rPr sz="2000" spc="-5" dirty="0">
                <a:latin typeface="+mj-lt"/>
                <a:cs typeface="Calibri" panose="020F0502020204030204"/>
              </a:rPr>
              <a:t> collected</a:t>
            </a:r>
            <a:r>
              <a:rPr sz="2000" dirty="0">
                <a:latin typeface="+mj-lt"/>
                <a:cs typeface="Calibri" panose="020F0502020204030204"/>
              </a:rPr>
              <a:t> in</a:t>
            </a:r>
            <a:r>
              <a:rPr sz="2000" spc="-5" dirty="0">
                <a:latin typeface="+mj-lt"/>
                <a:cs typeface="Calibri" panose="020F0502020204030204"/>
              </a:rPr>
              <a:t> the cloud (can </a:t>
            </a:r>
            <a:r>
              <a:rPr sz="2000" dirty="0">
                <a:latin typeface="+mj-lt"/>
                <a:cs typeface="Calibri" panose="020F0502020204030204"/>
              </a:rPr>
              <a:t>be </a:t>
            </a:r>
            <a:r>
              <a:rPr sz="2000" spc="-5" dirty="0">
                <a:latin typeface="+mj-lt"/>
                <a:cs typeface="Calibri" panose="020F0502020204030204"/>
              </a:rPr>
              <a:t>public,</a:t>
            </a:r>
            <a:r>
              <a:rPr sz="2000" dirty="0">
                <a:latin typeface="+mj-lt"/>
                <a:cs typeface="Calibri" panose="020F0502020204030204"/>
              </a:rPr>
              <a:t> </a:t>
            </a:r>
            <a:r>
              <a:rPr sz="2000" spc="-5" dirty="0">
                <a:latin typeface="+mj-lt"/>
                <a:cs typeface="Calibri" panose="020F0502020204030204"/>
              </a:rPr>
              <a:t>private or </a:t>
            </a:r>
            <a:r>
              <a:rPr sz="2000" spc="-480" dirty="0">
                <a:latin typeface="+mj-lt"/>
                <a:cs typeface="Calibri" panose="020F0502020204030204"/>
              </a:rPr>
              <a:t> </a:t>
            </a:r>
            <a:r>
              <a:rPr sz="2000" spc="-5" dirty="0">
                <a:latin typeface="+mj-lt"/>
                <a:cs typeface="Calibri" panose="020F0502020204030204"/>
              </a:rPr>
              <a:t>hybrid</a:t>
            </a:r>
            <a:r>
              <a:rPr sz="2000" spc="-15" dirty="0">
                <a:latin typeface="+mj-lt"/>
                <a:cs typeface="Calibri" panose="020F0502020204030204"/>
              </a:rPr>
              <a:t> </a:t>
            </a:r>
            <a:r>
              <a:rPr sz="2000" spc="-5" dirty="0">
                <a:latin typeface="+mj-lt"/>
                <a:cs typeface="Calibri" panose="020F0502020204030204"/>
              </a:rPr>
              <a:t>cloud).</a:t>
            </a:r>
            <a:endParaRPr sz="2000" dirty="0">
              <a:latin typeface="+mj-lt"/>
              <a:cs typeface="Calibri" panose="020F0502020204030204"/>
            </a:endParaRPr>
          </a:p>
          <a:p>
            <a:pPr marL="241300" indent="-228600" algn="just">
              <a:lnSpc>
                <a:spcPct val="114000"/>
              </a:lnSpc>
              <a:buFont typeface="Arial" panose="020B0604020202020204"/>
              <a:buChar char="•"/>
              <a:tabLst>
                <a:tab pos="241300" algn="l"/>
              </a:tabLst>
            </a:pPr>
            <a:r>
              <a:rPr sz="2000" spc="-5" dirty="0">
                <a:solidFill>
                  <a:srgbClr val="C00000"/>
                </a:solidFill>
                <a:latin typeface="+mj-lt"/>
                <a:cs typeface="Calibri" panose="020F0502020204030204"/>
              </a:rPr>
              <a:t>Applications</a:t>
            </a:r>
            <a:endParaRPr sz="2000" dirty="0">
              <a:solidFill>
                <a:srgbClr val="C00000"/>
              </a:solidFill>
              <a:latin typeface="+mj-lt"/>
              <a:cs typeface="Calibri" panose="020F0502020204030204"/>
            </a:endParaRPr>
          </a:p>
          <a:p>
            <a:pPr marL="698500" marR="5080" lvl="1" indent="-228600" algn="just">
              <a:lnSpc>
                <a:spcPct val="114000"/>
              </a:lnSpc>
              <a:buFont typeface="Arial" panose="020B0604020202020204"/>
              <a:buChar char="•"/>
              <a:tabLst>
                <a:tab pos="697865" algn="l"/>
                <a:tab pos="698500" algn="l"/>
              </a:tabLst>
            </a:pPr>
            <a:r>
              <a:rPr sz="2000" dirty="0">
                <a:latin typeface="+mj-lt"/>
                <a:cs typeface="Calibri" panose="020F0502020204030204"/>
              </a:rPr>
              <a:t>M2M </a:t>
            </a:r>
            <a:r>
              <a:rPr sz="2000" spc="-5" dirty="0">
                <a:latin typeface="+mj-lt"/>
                <a:cs typeface="Calibri" panose="020F0502020204030204"/>
              </a:rPr>
              <a:t>data </a:t>
            </a:r>
            <a:r>
              <a:rPr sz="2000" dirty="0">
                <a:latin typeface="+mj-lt"/>
                <a:cs typeface="Calibri" panose="020F0502020204030204"/>
              </a:rPr>
              <a:t>is </a:t>
            </a:r>
            <a:r>
              <a:rPr sz="2000" spc="-5" dirty="0">
                <a:latin typeface="+mj-lt"/>
                <a:cs typeface="Calibri" panose="020F0502020204030204"/>
              </a:rPr>
              <a:t>collected </a:t>
            </a:r>
            <a:r>
              <a:rPr sz="2000" dirty="0">
                <a:latin typeface="+mj-lt"/>
                <a:cs typeface="Calibri" panose="020F0502020204030204"/>
              </a:rPr>
              <a:t>in </a:t>
            </a:r>
            <a:r>
              <a:rPr sz="2000" spc="-5" dirty="0">
                <a:latin typeface="+mj-lt"/>
                <a:cs typeface="Calibri" panose="020F0502020204030204"/>
              </a:rPr>
              <a:t>point solutions </a:t>
            </a:r>
            <a:r>
              <a:rPr sz="2000" dirty="0">
                <a:latin typeface="+mj-lt"/>
                <a:cs typeface="Calibri" panose="020F0502020204030204"/>
              </a:rPr>
              <a:t>and can be accessed </a:t>
            </a:r>
            <a:r>
              <a:rPr sz="2000" spc="-5" dirty="0">
                <a:latin typeface="+mj-lt"/>
                <a:cs typeface="Calibri" panose="020F0502020204030204"/>
              </a:rPr>
              <a:t>by on-premises </a:t>
            </a:r>
            <a:r>
              <a:rPr sz="2000" dirty="0">
                <a:latin typeface="+mj-lt"/>
                <a:cs typeface="Calibri" panose="020F0502020204030204"/>
              </a:rPr>
              <a:t> </a:t>
            </a:r>
            <a:r>
              <a:rPr sz="2000" spc="-5" dirty="0">
                <a:latin typeface="+mj-lt"/>
                <a:cs typeface="Calibri" panose="020F0502020204030204"/>
              </a:rPr>
              <a:t>applications</a:t>
            </a:r>
            <a:r>
              <a:rPr sz="2000" dirty="0">
                <a:latin typeface="+mj-lt"/>
                <a:cs typeface="Calibri" panose="020F0502020204030204"/>
              </a:rPr>
              <a:t> </a:t>
            </a:r>
            <a:r>
              <a:rPr sz="2000" spc="-5" dirty="0">
                <a:latin typeface="+mj-lt"/>
                <a:cs typeface="Calibri" panose="020F0502020204030204"/>
              </a:rPr>
              <a:t>such</a:t>
            </a:r>
            <a:r>
              <a:rPr sz="2000" dirty="0">
                <a:latin typeface="+mj-lt"/>
                <a:cs typeface="Calibri" panose="020F0502020204030204"/>
              </a:rPr>
              <a:t> as </a:t>
            </a:r>
            <a:r>
              <a:rPr sz="2000" spc="-5" dirty="0">
                <a:latin typeface="+mj-lt"/>
                <a:cs typeface="Calibri" panose="020F0502020204030204"/>
              </a:rPr>
              <a:t>diagnosis</a:t>
            </a:r>
            <a:r>
              <a:rPr sz="2000" dirty="0">
                <a:latin typeface="+mj-lt"/>
                <a:cs typeface="Calibri" panose="020F0502020204030204"/>
              </a:rPr>
              <a:t> </a:t>
            </a:r>
            <a:r>
              <a:rPr sz="2000" spc="-5" dirty="0">
                <a:latin typeface="+mj-lt"/>
                <a:cs typeface="Calibri" panose="020F0502020204030204"/>
              </a:rPr>
              <a:t>applications,</a:t>
            </a:r>
            <a:r>
              <a:rPr sz="2000" spc="5" dirty="0">
                <a:latin typeface="+mj-lt"/>
                <a:cs typeface="Calibri" panose="020F0502020204030204"/>
              </a:rPr>
              <a:t> </a:t>
            </a:r>
            <a:r>
              <a:rPr sz="2000" spc="-5" dirty="0">
                <a:latin typeface="+mj-lt"/>
                <a:cs typeface="Calibri" panose="020F0502020204030204"/>
              </a:rPr>
              <a:t>service</a:t>
            </a:r>
            <a:r>
              <a:rPr sz="2000" dirty="0">
                <a:latin typeface="+mj-lt"/>
                <a:cs typeface="Calibri" panose="020F0502020204030204"/>
              </a:rPr>
              <a:t> </a:t>
            </a:r>
            <a:r>
              <a:rPr sz="2000" spc="-5" dirty="0">
                <a:latin typeface="+mj-lt"/>
                <a:cs typeface="Calibri" panose="020F0502020204030204"/>
              </a:rPr>
              <a:t>management</a:t>
            </a:r>
            <a:r>
              <a:rPr sz="2000" dirty="0">
                <a:latin typeface="+mj-lt"/>
                <a:cs typeface="Calibri" panose="020F0502020204030204"/>
              </a:rPr>
              <a:t> </a:t>
            </a:r>
            <a:r>
              <a:rPr sz="2000" spc="-5" dirty="0">
                <a:latin typeface="+mj-lt"/>
                <a:cs typeface="Calibri" panose="020F0502020204030204"/>
              </a:rPr>
              <a:t>applications,</a:t>
            </a:r>
            <a:r>
              <a:rPr sz="2000" spc="5" dirty="0">
                <a:latin typeface="+mj-lt"/>
                <a:cs typeface="Calibri" panose="020F0502020204030204"/>
              </a:rPr>
              <a:t> </a:t>
            </a:r>
            <a:r>
              <a:rPr sz="2000" dirty="0">
                <a:latin typeface="+mj-lt"/>
                <a:cs typeface="Calibri" panose="020F0502020204030204"/>
              </a:rPr>
              <a:t>and </a:t>
            </a:r>
            <a:r>
              <a:rPr sz="2000" spc="-5" dirty="0">
                <a:latin typeface="+mj-lt"/>
                <a:cs typeface="Calibri" panose="020F0502020204030204"/>
              </a:rPr>
              <a:t>on- </a:t>
            </a:r>
            <a:r>
              <a:rPr sz="2000" spc="-480" dirty="0">
                <a:latin typeface="+mj-lt"/>
                <a:cs typeface="Calibri" panose="020F0502020204030204"/>
              </a:rPr>
              <a:t> </a:t>
            </a:r>
            <a:r>
              <a:rPr sz="2000" spc="-5" dirty="0">
                <a:latin typeface="+mj-lt"/>
                <a:cs typeface="Calibri" panose="020F0502020204030204"/>
              </a:rPr>
              <a:t>premisis</a:t>
            </a:r>
            <a:r>
              <a:rPr sz="2000" spc="-15" dirty="0">
                <a:latin typeface="+mj-lt"/>
                <a:cs typeface="Calibri" panose="020F0502020204030204"/>
              </a:rPr>
              <a:t> </a:t>
            </a:r>
            <a:r>
              <a:rPr sz="2000" spc="-5" dirty="0">
                <a:latin typeface="+mj-lt"/>
                <a:cs typeface="Calibri" panose="020F0502020204030204"/>
              </a:rPr>
              <a:t>enterprise</a:t>
            </a:r>
            <a:r>
              <a:rPr sz="2000" spc="-10" dirty="0">
                <a:latin typeface="+mj-lt"/>
                <a:cs typeface="Calibri" panose="020F0502020204030204"/>
              </a:rPr>
              <a:t> </a:t>
            </a:r>
            <a:r>
              <a:rPr sz="2000" spc="-5" dirty="0">
                <a:latin typeface="+mj-lt"/>
                <a:cs typeface="Calibri" panose="020F0502020204030204"/>
              </a:rPr>
              <a:t>applications.</a:t>
            </a:r>
            <a:endParaRPr sz="2000" dirty="0">
              <a:latin typeface="+mj-lt"/>
              <a:cs typeface="Calibri" panose="020F0502020204030204"/>
            </a:endParaRPr>
          </a:p>
          <a:p>
            <a:pPr marL="698500" marR="367665" lvl="1" indent="-228600" algn="just">
              <a:lnSpc>
                <a:spcPct val="114000"/>
              </a:lnSpc>
              <a:buFont typeface="Arial" panose="020B0604020202020204"/>
              <a:buChar char="•"/>
              <a:tabLst>
                <a:tab pos="698500" algn="l"/>
              </a:tabLst>
            </a:pPr>
            <a:r>
              <a:rPr sz="2000" spc="-5" dirty="0">
                <a:latin typeface="+mj-lt"/>
                <a:cs typeface="Calibri" panose="020F0502020204030204"/>
              </a:rPr>
              <a:t>IoT data </a:t>
            </a:r>
            <a:r>
              <a:rPr sz="2000" dirty="0">
                <a:latin typeface="+mj-lt"/>
                <a:cs typeface="Calibri" panose="020F0502020204030204"/>
              </a:rPr>
              <a:t>is </a:t>
            </a:r>
            <a:r>
              <a:rPr sz="2000" spc="-5" dirty="0">
                <a:latin typeface="+mj-lt"/>
                <a:cs typeface="Calibri" panose="020F0502020204030204"/>
              </a:rPr>
              <a:t>collected </a:t>
            </a:r>
            <a:r>
              <a:rPr sz="2000" dirty="0">
                <a:latin typeface="+mj-lt"/>
                <a:cs typeface="Calibri" panose="020F0502020204030204"/>
              </a:rPr>
              <a:t>in </a:t>
            </a:r>
            <a:r>
              <a:rPr sz="2000" spc="-5" dirty="0">
                <a:latin typeface="+mj-lt"/>
                <a:cs typeface="Calibri" panose="020F0502020204030204"/>
              </a:rPr>
              <a:t>the cloud </a:t>
            </a:r>
            <a:r>
              <a:rPr sz="2000" dirty="0">
                <a:latin typeface="+mj-lt"/>
                <a:cs typeface="Calibri" panose="020F0502020204030204"/>
              </a:rPr>
              <a:t>and can be accessed </a:t>
            </a:r>
            <a:r>
              <a:rPr sz="2000" spc="-5" dirty="0">
                <a:latin typeface="+mj-lt"/>
                <a:cs typeface="Calibri" panose="020F0502020204030204"/>
              </a:rPr>
              <a:t>by cloud applications such </a:t>
            </a:r>
            <a:r>
              <a:rPr sz="2000" dirty="0">
                <a:latin typeface="+mj-lt"/>
                <a:cs typeface="Calibri" panose="020F0502020204030204"/>
              </a:rPr>
              <a:t>as </a:t>
            </a:r>
            <a:r>
              <a:rPr sz="2000" spc="-484" dirty="0">
                <a:latin typeface="+mj-lt"/>
                <a:cs typeface="Calibri" panose="020F0502020204030204"/>
              </a:rPr>
              <a:t> </a:t>
            </a:r>
            <a:r>
              <a:rPr sz="2000" spc="-5" dirty="0">
                <a:latin typeface="+mj-lt"/>
                <a:cs typeface="Calibri" panose="020F0502020204030204"/>
              </a:rPr>
              <a:t>analytics applications, enterprise applications, remote diagnosis </a:t>
            </a:r>
            <a:r>
              <a:rPr sz="2000" dirty="0">
                <a:latin typeface="+mj-lt"/>
                <a:cs typeface="Calibri" panose="020F0502020204030204"/>
              </a:rPr>
              <a:t>and </a:t>
            </a:r>
            <a:r>
              <a:rPr sz="2000" spc="-5" dirty="0">
                <a:latin typeface="+mj-lt"/>
                <a:cs typeface="Calibri" panose="020F0502020204030204"/>
              </a:rPr>
              <a:t>management </a:t>
            </a:r>
            <a:r>
              <a:rPr sz="2000" dirty="0">
                <a:latin typeface="+mj-lt"/>
                <a:cs typeface="Calibri" panose="020F0502020204030204"/>
              </a:rPr>
              <a:t> </a:t>
            </a:r>
            <a:r>
              <a:rPr sz="2000" spc="-5" dirty="0">
                <a:latin typeface="+mj-lt"/>
                <a:cs typeface="Calibri" panose="020F0502020204030204"/>
              </a:rPr>
              <a:t>applications,</a:t>
            </a:r>
            <a:r>
              <a:rPr sz="2000" spc="-10" dirty="0">
                <a:latin typeface="+mj-lt"/>
                <a:cs typeface="Calibri" panose="020F0502020204030204"/>
              </a:rPr>
              <a:t> </a:t>
            </a:r>
            <a:r>
              <a:rPr sz="2000" spc="-5" dirty="0">
                <a:latin typeface="+mj-lt"/>
                <a:cs typeface="Calibri" panose="020F0502020204030204"/>
              </a:rPr>
              <a:t>etc.</a:t>
            </a:r>
            <a:endParaRPr sz="2000" dirty="0">
              <a:latin typeface="+mj-lt"/>
              <a:cs typeface="Calibri" panose="020F0502020204030204"/>
            </a:endParaRPr>
          </a:p>
        </p:txBody>
      </p:sp>
      <p:sp>
        <p:nvSpPr>
          <p:cNvPr id="6" name="object 6"/>
          <p:cNvSpPr txBox="1"/>
          <p:nvPr/>
        </p:nvSpPr>
        <p:spPr>
          <a:xfrm>
            <a:off x="2054013" y="6291055"/>
            <a:ext cx="3737187" cy="179536"/>
          </a:xfrm>
          <a:prstGeom prst="rect">
            <a:avLst/>
          </a:prstGeom>
        </p:spPr>
        <p:txBody>
          <a:bodyPr vert="horz" wrap="square" lIns="0" tIns="0" rIns="0" bIns="0" rtlCol="0">
            <a:spAutoFit/>
          </a:bodyPr>
          <a:lstStyle/>
          <a:p>
            <a:pPr marL="12700">
              <a:lnSpc>
                <a:spcPts val="1425"/>
              </a:lnSpc>
            </a:pPr>
            <a:r>
              <a:rPr sz="1200" spc="-5" dirty="0">
                <a:solidFill>
                  <a:srgbClr val="808080"/>
                </a:solidFill>
                <a:latin typeface="Arial" panose="020B0604020202020204"/>
                <a:cs typeface="Arial" panose="020B0604020202020204"/>
              </a:rPr>
              <a:t>Book</a:t>
            </a:r>
            <a:r>
              <a:rPr sz="1200" spc="-25"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rPr>
              <a:t>website:</a:t>
            </a:r>
            <a:r>
              <a:rPr sz="1200" spc="-20"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hlinkClick r:id="rId2"/>
              </a:rPr>
              <a:t>http://www.internet-of-things-book.com</a:t>
            </a:r>
            <a:endParaRPr sz="1200">
              <a:latin typeface="Arial" panose="020B0604020202020204"/>
              <a:cs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19D606-F15D-871E-D621-7C08E6DB43A8}"/>
              </a:ext>
            </a:extLst>
          </p:cNvPr>
          <p:cNvSpPr>
            <a:spLocks noGrp="1"/>
          </p:cNvSpPr>
          <p:nvPr>
            <p:ph type="dt" sz="half" idx="10"/>
          </p:nvPr>
        </p:nvSpPr>
        <p:spPr>
          <a:xfrm>
            <a:off x="180000" y="6356350"/>
            <a:ext cx="2160000" cy="365125"/>
          </a:xfrm>
        </p:spPr>
        <p:txBody>
          <a:bodyPr/>
          <a:lstStyle/>
          <a:p>
            <a:fld id="{1F12CE69-6882-45D1-A6DE-771B9E341D77}" type="datetime1">
              <a:rPr lang="en-IN" smtClean="0"/>
              <a:pPr/>
              <a:t>07-10-2024</a:t>
            </a:fld>
            <a:endParaRPr lang="en-IN" dirty="0"/>
          </a:p>
        </p:txBody>
      </p:sp>
      <p:sp>
        <p:nvSpPr>
          <p:cNvPr id="6" name="Footer Placeholder 5">
            <a:extLst>
              <a:ext uri="{FF2B5EF4-FFF2-40B4-BE49-F238E27FC236}">
                <a16:creationId xmlns:a16="http://schemas.microsoft.com/office/drawing/2014/main" id="{E5BE2561-FC52-F396-8A9C-EBC78D15CF0E}"/>
              </a:ext>
            </a:extLst>
          </p:cNvPr>
          <p:cNvSpPr>
            <a:spLocks noGrp="1"/>
          </p:cNvSpPr>
          <p:nvPr>
            <p:ph type="ftr" sz="quarter" idx="11"/>
          </p:nvPr>
        </p:nvSpPr>
        <p:spPr>
          <a:xfrm>
            <a:off x="3396600" y="6355443"/>
            <a:ext cx="5400000" cy="365125"/>
          </a:xfrm>
        </p:spPr>
        <p:txBody>
          <a:bodyPr/>
          <a:lstStyle/>
          <a:p>
            <a:r>
              <a:rPr lang="en-GB"/>
              <a:t>EIE228 - IoT for Automation</a:t>
            </a:r>
            <a:endParaRPr lang="en-IN" dirty="0"/>
          </a:p>
        </p:txBody>
      </p:sp>
      <p:sp>
        <p:nvSpPr>
          <p:cNvPr id="7" name="Slide Number Placeholder 6">
            <a:extLst>
              <a:ext uri="{FF2B5EF4-FFF2-40B4-BE49-F238E27FC236}">
                <a16:creationId xmlns:a16="http://schemas.microsoft.com/office/drawing/2014/main" id="{28CB1BE5-E123-D7E2-5D64-376AC3374AFD}"/>
              </a:ext>
            </a:extLst>
          </p:cNvPr>
          <p:cNvSpPr>
            <a:spLocks noGrp="1"/>
          </p:cNvSpPr>
          <p:nvPr>
            <p:ph type="sldNum" sz="quarter" idx="12"/>
          </p:nvPr>
        </p:nvSpPr>
        <p:spPr>
          <a:xfrm>
            <a:off x="9853200" y="6355443"/>
            <a:ext cx="2160000" cy="365125"/>
          </a:xfrm>
        </p:spPr>
        <p:txBody>
          <a:bodyPr/>
          <a:lstStyle/>
          <a:p>
            <a:fld id="{109FE641-3CB4-439D-91EC-AFED2D1D9C79}" type="slidenum">
              <a:rPr lang="en-IN" smtClean="0"/>
              <a:pPr/>
              <a:t>2</a:t>
            </a:fld>
            <a:endParaRPr lang="en-IN" dirty="0"/>
          </a:p>
        </p:txBody>
      </p:sp>
      <p:sp>
        <p:nvSpPr>
          <p:cNvPr id="2" name="Title 1">
            <a:extLst>
              <a:ext uri="{FF2B5EF4-FFF2-40B4-BE49-F238E27FC236}">
                <a16:creationId xmlns:a16="http://schemas.microsoft.com/office/drawing/2014/main" id="{D2696C43-1A52-A989-E069-8C5B7A6E77CF}"/>
              </a:ext>
            </a:extLst>
          </p:cNvPr>
          <p:cNvSpPr>
            <a:spLocks noGrp="1"/>
          </p:cNvSpPr>
          <p:nvPr>
            <p:ph type="title" idx="4294967295"/>
          </p:nvPr>
        </p:nvSpPr>
        <p:spPr>
          <a:xfrm>
            <a:off x="0" y="0"/>
            <a:ext cx="11833225" cy="900113"/>
          </a:xfrm>
        </p:spPr>
        <p:txBody>
          <a:bodyPr/>
          <a:lstStyle/>
          <a:p>
            <a:r>
              <a:rPr lang="en-IN" dirty="0">
                <a:solidFill>
                  <a:schemeClr val="bg1"/>
                </a:solidFill>
              </a:rPr>
              <a:t>Contents</a:t>
            </a:r>
          </a:p>
        </p:txBody>
      </p:sp>
      <p:sp>
        <p:nvSpPr>
          <p:cNvPr id="10" name="TextBox 9">
            <a:extLst>
              <a:ext uri="{FF2B5EF4-FFF2-40B4-BE49-F238E27FC236}">
                <a16:creationId xmlns:a16="http://schemas.microsoft.com/office/drawing/2014/main" id="{366318A7-1133-3503-898D-71937A240657}"/>
              </a:ext>
            </a:extLst>
          </p:cNvPr>
          <p:cNvSpPr txBox="1"/>
          <p:nvPr/>
        </p:nvSpPr>
        <p:spPr>
          <a:xfrm>
            <a:off x="916088" y="907118"/>
            <a:ext cx="10359824" cy="5447645"/>
          </a:xfrm>
          <a:prstGeom prst="rect">
            <a:avLst/>
          </a:prstGeom>
          <a:noFill/>
        </p:spPr>
        <p:txBody>
          <a:bodyPr wrap="none" rtlCol="0">
            <a:spAutoFit/>
          </a:bodyPr>
          <a:lstStyle/>
          <a:p>
            <a:pPr marL="285750" indent="-285750" algn="just">
              <a:lnSpc>
                <a:spcPct val="114000"/>
              </a:lnSpc>
              <a:spcAft>
                <a:spcPts val="6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Calibri" panose="020F0502020204030204" pitchFamily="34" charset="0"/>
              </a:rPr>
              <a:t>Enablement Platform for IoT</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14000"/>
              </a:lnSpc>
              <a:spcAft>
                <a:spcPts val="6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Calibri" panose="020F0502020204030204" pitchFamily="34" charset="0"/>
              </a:rPr>
              <a:t>Application Enablement Platforms </a:t>
            </a:r>
          </a:p>
          <a:p>
            <a:pPr marL="742950" lvl="1" indent="-285750" algn="just">
              <a:lnSpc>
                <a:spcPct val="114000"/>
              </a:lnSpc>
              <a:spcAft>
                <a:spcPts val="6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Calibri" panose="020F0502020204030204" pitchFamily="34" charset="0"/>
              </a:rPr>
              <a:t>Data Analytics Platforms</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14000"/>
              </a:lnSpc>
              <a:spcAft>
                <a:spcPts val="6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Calibri" panose="020F0502020204030204" pitchFamily="34" charset="0"/>
              </a:rPr>
              <a:t>Data Virtualization Platforms</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14000"/>
              </a:lnSpc>
              <a:spcAft>
                <a:spcPts val="6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Calibri" panose="020F0502020204030204" pitchFamily="34" charset="0"/>
              </a:rPr>
              <a:t>Data Visualization Platforms</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14000"/>
              </a:lnSpc>
              <a:spcAft>
                <a:spcPts val="6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Calibri" panose="020F0502020204030204" pitchFamily="34" charset="0"/>
              </a:rPr>
              <a:t>Emergence of Edge and Fog Clouds</a:t>
            </a:r>
            <a:endParaRPr lang="en-IN" sz="2400" kern="100" dirty="0">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14000"/>
              </a:lnSpc>
              <a:spcAft>
                <a:spcPts val="6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Calibri" panose="020F0502020204030204" pitchFamily="34" charset="0"/>
              </a:rPr>
              <a:t>Edge Data Analytics</a:t>
            </a:r>
          </a:p>
          <a:p>
            <a:pPr marL="742950" lvl="1" indent="-285750" algn="just">
              <a:lnSpc>
                <a:spcPct val="114000"/>
              </a:lnSpc>
              <a:spcAft>
                <a:spcPts val="6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Calibri" panose="020F0502020204030204" pitchFamily="34" charset="0"/>
              </a:rPr>
              <a:t>M2M</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14000"/>
              </a:lnSpc>
              <a:spcAft>
                <a:spcPts val="6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Calibri" panose="020F0502020204030204" pitchFamily="34" charset="0"/>
              </a:rPr>
              <a:t>Communication and 5G Technologies for supporting IoT in Industry Automation</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14000"/>
              </a:lnSpc>
              <a:spcAft>
                <a:spcPts val="6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Calibri" panose="020F0502020204030204" pitchFamily="34" charset="0"/>
              </a:rPr>
              <a:t>Software Defined Networks</a:t>
            </a:r>
            <a:endParaRPr lang="en-IN" sz="2400" kern="1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14000"/>
              </a:lnSpc>
              <a:spcAft>
                <a:spcPts val="6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Calibri" panose="020F0502020204030204" pitchFamily="34" charset="0"/>
              </a:rPr>
              <a:t>Network Function Virtualization</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358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55094"/>
            <a:ext cx="7389495" cy="454740"/>
          </a:xfrm>
          <a:prstGeom prst="rect">
            <a:avLst/>
          </a:prstGeom>
        </p:spPr>
        <p:txBody>
          <a:bodyPr vert="horz" lIns="91440" tIns="45720" rIns="91440" bIns="45720" rtlCol="0" anchor="ctr">
            <a:noAutofit/>
          </a:bodyPr>
          <a:lstStyle/>
          <a:p>
            <a:r>
              <a:rPr sz="3600" b="1" dirty="0"/>
              <a:t>Communication in IoT vs M2M</a:t>
            </a:r>
          </a:p>
        </p:txBody>
      </p:sp>
      <p:pic>
        <p:nvPicPr>
          <p:cNvPr id="5" name="object 5"/>
          <p:cNvPicPr/>
          <p:nvPr/>
        </p:nvPicPr>
        <p:blipFill>
          <a:blip r:embed="rId2" cstate="print"/>
          <a:stretch>
            <a:fillRect/>
          </a:stretch>
        </p:blipFill>
        <p:spPr>
          <a:xfrm>
            <a:off x="2125218" y="1712976"/>
            <a:ext cx="8005838" cy="4282440"/>
          </a:xfrm>
          <a:prstGeom prst="rect">
            <a:avLst/>
          </a:prstGeom>
        </p:spPr>
      </p:pic>
      <p:sp>
        <p:nvSpPr>
          <p:cNvPr id="7" name="object 7"/>
          <p:cNvSpPr txBox="1"/>
          <p:nvPr/>
        </p:nvSpPr>
        <p:spPr>
          <a:xfrm>
            <a:off x="2057400" y="6096000"/>
            <a:ext cx="3962400" cy="179536"/>
          </a:xfrm>
          <a:prstGeom prst="rect">
            <a:avLst/>
          </a:prstGeom>
        </p:spPr>
        <p:txBody>
          <a:bodyPr vert="horz" wrap="square" lIns="0" tIns="0" rIns="0" bIns="0" rtlCol="0">
            <a:spAutoFit/>
          </a:bodyPr>
          <a:lstStyle/>
          <a:p>
            <a:pPr marL="12700">
              <a:lnSpc>
                <a:spcPts val="1425"/>
              </a:lnSpc>
            </a:pPr>
            <a:r>
              <a:rPr sz="1200" spc="-5" dirty="0">
                <a:solidFill>
                  <a:srgbClr val="808080"/>
                </a:solidFill>
                <a:latin typeface="Arial" panose="020B0604020202020204"/>
                <a:cs typeface="Arial" panose="020B0604020202020204"/>
              </a:rPr>
              <a:t>Book</a:t>
            </a:r>
            <a:r>
              <a:rPr sz="1200" spc="-25"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rPr>
              <a:t>website:</a:t>
            </a:r>
            <a:r>
              <a:rPr sz="1200" spc="-20"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hlinkClick r:id="rId3"/>
              </a:rPr>
              <a:t>http://www.internet-of-things-book.com</a:t>
            </a:r>
            <a:endParaRPr sz="1200">
              <a:latin typeface="Arial" panose="020B0604020202020204"/>
              <a:cs typeface="Arial"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3DA1C8-3BC3-119F-233C-83659C2E34AC}"/>
              </a:ext>
            </a:extLst>
          </p:cNvPr>
          <p:cNvSpPr txBox="1"/>
          <p:nvPr/>
        </p:nvSpPr>
        <p:spPr>
          <a:xfrm>
            <a:off x="0" y="169333"/>
            <a:ext cx="9052560" cy="584775"/>
          </a:xfrm>
          <a:prstGeom prst="rect">
            <a:avLst/>
          </a:prstGeom>
          <a:noFill/>
        </p:spPr>
        <p:txBody>
          <a:bodyPr wrap="square">
            <a:spAutoFit/>
          </a:bodyPr>
          <a:lstStyle/>
          <a:p>
            <a:pPr algn="l" fontAlgn="base"/>
            <a:r>
              <a:rPr lang="en-IN"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Software Defined Networking (SDN) for IoT</a:t>
            </a:r>
          </a:p>
        </p:txBody>
      </p:sp>
      <p:sp>
        <p:nvSpPr>
          <p:cNvPr id="3" name="TextBox 2">
            <a:extLst>
              <a:ext uri="{FF2B5EF4-FFF2-40B4-BE49-F238E27FC236}">
                <a16:creationId xmlns:a16="http://schemas.microsoft.com/office/drawing/2014/main" id="{7A02CF46-DD09-6798-903A-5EE74E1C392A}"/>
              </a:ext>
            </a:extLst>
          </p:cNvPr>
          <p:cNvSpPr txBox="1"/>
          <p:nvPr/>
        </p:nvSpPr>
        <p:spPr>
          <a:xfrm>
            <a:off x="146473" y="1056356"/>
            <a:ext cx="11503660" cy="44558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t>SDN (Software-Defined Networking) separates the control plane from the data plane, centralizing network control.</a:t>
            </a:r>
          </a:p>
          <a:p>
            <a:pPr marL="342900" indent="-342900">
              <a:lnSpc>
                <a:spcPct val="150000"/>
              </a:lnSpc>
              <a:buFont typeface="Arial" panose="020B0604020202020204" pitchFamily="34" charset="0"/>
              <a:buChar char="•"/>
            </a:pPr>
            <a:r>
              <a:rPr lang="en-US" sz="2400" dirty="0"/>
              <a:t>IoT networks involve numerous devices that require efficient, scalable management.</a:t>
            </a:r>
          </a:p>
          <a:p>
            <a:pPr marL="342900" indent="-342900">
              <a:lnSpc>
                <a:spcPct val="150000"/>
              </a:lnSpc>
              <a:buFont typeface="Arial" panose="020B0604020202020204" pitchFamily="34" charset="0"/>
              <a:buChar char="•"/>
            </a:pPr>
            <a:r>
              <a:rPr lang="en-US" sz="2400" dirty="0"/>
              <a:t>SDN provides flexibility, scalability, and enhanced security in IoT environments.</a:t>
            </a:r>
          </a:p>
          <a:p>
            <a:pPr marL="342900" indent="-342900">
              <a:lnSpc>
                <a:spcPct val="150000"/>
              </a:lnSpc>
              <a:buFont typeface="Arial" panose="020B0604020202020204" pitchFamily="34" charset="0"/>
              <a:buChar char="•"/>
            </a:pPr>
            <a:r>
              <a:rPr lang="en-US" sz="2400" dirty="0"/>
              <a:t>Simplifies network management.</a:t>
            </a:r>
          </a:p>
          <a:p>
            <a:pPr marL="342900" indent="-342900">
              <a:lnSpc>
                <a:spcPct val="150000"/>
              </a:lnSpc>
              <a:buFont typeface="Arial" panose="020B0604020202020204" pitchFamily="34" charset="0"/>
              <a:buChar char="•"/>
            </a:pPr>
            <a:r>
              <a:rPr lang="en-US" sz="2400" dirty="0"/>
              <a:t>Provides scalability and flexibility to manage IoT devices.</a:t>
            </a:r>
          </a:p>
          <a:p>
            <a:pPr marL="342900" indent="-342900">
              <a:lnSpc>
                <a:spcPct val="150000"/>
              </a:lnSpc>
              <a:buFont typeface="Arial" panose="020B0604020202020204" pitchFamily="34" charset="0"/>
              <a:buChar char="•"/>
            </a:pPr>
            <a:r>
              <a:rPr lang="en-US" sz="2400" dirty="0"/>
              <a:t>Enhances security through centralized monitoring.</a:t>
            </a:r>
          </a:p>
        </p:txBody>
      </p:sp>
    </p:spTree>
    <p:extLst>
      <p:ext uri="{BB962C8B-B14F-4D97-AF65-F5344CB8AC3E}">
        <p14:creationId xmlns:p14="http://schemas.microsoft.com/office/powerpoint/2010/main" val="2189363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3DA1C8-3BC3-119F-233C-83659C2E34AC}"/>
              </a:ext>
            </a:extLst>
          </p:cNvPr>
          <p:cNvSpPr txBox="1"/>
          <p:nvPr/>
        </p:nvSpPr>
        <p:spPr>
          <a:xfrm>
            <a:off x="0" y="169333"/>
            <a:ext cx="9052560" cy="584775"/>
          </a:xfrm>
          <a:prstGeom prst="rect">
            <a:avLst/>
          </a:prstGeom>
          <a:noFill/>
        </p:spPr>
        <p:txBody>
          <a:bodyPr wrap="square">
            <a:spAutoFit/>
          </a:bodyPr>
          <a:lstStyle/>
          <a:p>
            <a:pPr algn="l" fontAlgn="base"/>
            <a:r>
              <a:rPr lang="en-IN"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Software Defined Networking (SDN) for IoT</a:t>
            </a:r>
          </a:p>
        </p:txBody>
      </p:sp>
      <p:sp>
        <p:nvSpPr>
          <p:cNvPr id="3" name="TextBox 2">
            <a:extLst>
              <a:ext uri="{FF2B5EF4-FFF2-40B4-BE49-F238E27FC236}">
                <a16:creationId xmlns:a16="http://schemas.microsoft.com/office/drawing/2014/main" id="{7A02CF46-DD09-6798-903A-5EE74E1C392A}"/>
              </a:ext>
            </a:extLst>
          </p:cNvPr>
          <p:cNvSpPr txBox="1"/>
          <p:nvPr/>
        </p:nvSpPr>
        <p:spPr>
          <a:xfrm>
            <a:off x="44872" y="872178"/>
            <a:ext cx="11864906" cy="5759975"/>
          </a:xfrm>
          <a:prstGeom prst="rect">
            <a:avLst/>
          </a:prstGeom>
          <a:noFill/>
        </p:spPr>
        <p:txBody>
          <a:bodyPr wrap="square">
            <a:spAutoFit/>
          </a:bodyPr>
          <a:lstStyle/>
          <a:p>
            <a:pPr>
              <a:lnSpc>
                <a:spcPct val="150000"/>
              </a:lnSpc>
            </a:pPr>
            <a:r>
              <a:rPr lang="en-US" sz="2000" b="1" u="sng" dirty="0">
                <a:solidFill>
                  <a:srgbClr val="C00000"/>
                </a:solidFill>
              </a:rPr>
              <a:t>Challenges in IoT Networks</a:t>
            </a:r>
            <a:endParaRPr lang="en-US" sz="2000" u="sng" dirty="0">
              <a:solidFill>
                <a:srgbClr val="C00000"/>
              </a:solidFill>
            </a:endParaRPr>
          </a:p>
          <a:p>
            <a:pPr marL="800100" lvl="1" indent="-342900">
              <a:lnSpc>
                <a:spcPct val="150000"/>
              </a:lnSpc>
              <a:buFont typeface="Arial" panose="020B0604020202020204" pitchFamily="34" charset="0"/>
              <a:buChar char="•"/>
            </a:pPr>
            <a:r>
              <a:rPr lang="en-US" sz="2000" dirty="0"/>
              <a:t>Device heterogeneity</a:t>
            </a:r>
          </a:p>
          <a:p>
            <a:pPr marL="800100" lvl="1" indent="-342900">
              <a:lnSpc>
                <a:spcPct val="150000"/>
              </a:lnSpc>
              <a:buFont typeface="Arial" panose="020B0604020202020204" pitchFamily="34" charset="0"/>
              <a:buChar char="•"/>
            </a:pPr>
            <a:r>
              <a:rPr lang="en-US" sz="2000" dirty="0"/>
              <a:t>Managing large data volumes</a:t>
            </a:r>
          </a:p>
          <a:p>
            <a:pPr marL="800100" lvl="1" indent="-342900">
              <a:lnSpc>
                <a:spcPct val="150000"/>
              </a:lnSpc>
              <a:buFont typeface="Arial" panose="020B0604020202020204" pitchFamily="34" charset="0"/>
              <a:buChar char="•"/>
            </a:pPr>
            <a:r>
              <a:rPr lang="en-US" sz="2000" dirty="0"/>
              <a:t>Network complexity</a:t>
            </a:r>
          </a:p>
          <a:p>
            <a:pPr>
              <a:lnSpc>
                <a:spcPct val="150000"/>
              </a:lnSpc>
            </a:pPr>
            <a:r>
              <a:rPr lang="en-US" sz="2000" b="1" u="sng" dirty="0">
                <a:solidFill>
                  <a:srgbClr val="C00000"/>
                </a:solidFill>
              </a:rPr>
              <a:t>Key Benefits of SDN for IoT Networks</a:t>
            </a:r>
          </a:p>
          <a:p>
            <a:pPr marL="800100" lvl="1" indent="-342900">
              <a:lnSpc>
                <a:spcPct val="150000"/>
              </a:lnSpc>
              <a:buFont typeface="Arial" panose="020B0604020202020204" pitchFamily="34" charset="0"/>
              <a:buChar char="•"/>
            </a:pPr>
            <a:r>
              <a:rPr lang="en-IN" sz="2000" dirty="0"/>
              <a:t>Scalability - Can handle a large number of IoT devices across various locations.</a:t>
            </a:r>
          </a:p>
          <a:p>
            <a:pPr marL="800100" lvl="1" indent="-342900">
              <a:lnSpc>
                <a:spcPct val="150000"/>
              </a:lnSpc>
              <a:buFont typeface="Arial" panose="020B0604020202020204" pitchFamily="34" charset="0"/>
              <a:buChar char="•"/>
            </a:pPr>
            <a:r>
              <a:rPr lang="en-IN" sz="2000" dirty="0"/>
              <a:t>Centralized Network Control - Enables unified management and policy enforcement for IoT networks.</a:t>
            </a:r>
          </a:p>
          <a:p>
            <a:pPr marL="800100" lvl="1" indent="-342900">
              <a:lnSpc>
                <a:spcPct val="150000"/>
              </a:lnSpc>
              <a:buFont typeface="Arial" panose="020B0604020202020204" pitchFamily="34" charset="0"/>
              <a:buChar char="•"/>
            </a:pPr>
            <a:r>
              <a:rPr lang="en-IN" sz="2000" dirty="0"/>
              <a:t>Dynamic Resource Allocation -Efficiently assigns bandwidth and resources to different IoT devices based on current demand.</a:t>
            </a:r>
          </a:p>
          <a:p>
            <a:pPr marL="800100" lvl="1" indent="-342900">
              <a:lnSpc>
                <a:spcPct val="150000"/>
              </a:lnSpc>
              <a:buFont typeface="Arial" panose="020B0604020202020204" pitchFamily="34" charset="0"/>
              <a:buChar char="•"/>
            </a:pPr>
            <a:r>
              <a:rPr lang="en-IN" sz="2000" dirty="0"/>
              <a:t>Enhanced Security - Monitors network traffic and applies security policies from a centralized controller, mitigating risks.</a:t>
            </a:r>
          </a:p>
        </p:txBody>
      </p:sp>
    </p:spTree>
    <p:extLst>
      <p:ext uri="{BB962C8B-B14F-4D97-AF65-F5344CB8AC3E}">
        <p14:creationId xmlns:p14="http://schemas.microsoft.com/office/powerpoint/2010/main" val="1098053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79537"/>
            <a:ext cx="6703695" cy="454740"/>
          </a:xfrm>
          <a:prstGeom prst="rect">
            <a:avLst/>
          </a:prstGeom>
        </p:spPr>
        <p:txBody>
          <a:bodyPr vert="horz" lIns="91440" tIns="45720" rIns="91440" bIns="45720" rtlCol="0" anchor="ctr">
            <a:normAutofit fontScale="90000"/>
          </a:bodyPr>
          <a:lstStyle/>
          <a:p>
            <a:r>
              <a:rPr b="1" dirty="0"/>
              <a:t>Key </a:t>
            </a:r>
            <a:r>
              <a:rPr lang="en-IN" b="1" dirty="0"/>
              <a:t>E</a:t>
            </a:r>
            <a:r>
              <a:rPr b="1" dirty="0" err="1"/>
              <a:t>lements</a:t>
            </a:r>
            <a:r>
              <a:rPr b="1" dirty="0"/>
              <a:t> of SDN</a:t>
            </a:r>
          </a:p>
        </p:txBody>
      </p:sp>
      <p:sp>
        <p:nvSpPr>
          <p:cNvPr id="3" name="object 3"/>
          <p:cNvSpPr txBox="1"/>
          <p:nvPr/>
        </p:nvSpPr>
        <p:spPr>
          <a:xfrm>
            <a:off x="200377" y="985254"/>
            <a:ext cx="11494911" cy="3988208"/>
          </a:xfrm>
          <a:prstGeom prst="rect">
            <a:avLst/>
          </a:prstGeom>
        </p:spPr>
        <p:txBody>
          <a:bodyPr vert="horz" wrap="square" lIns="0" tIns="13970" rIns="0" bIns="0" rtlCol="0">
            <a:spAutoFit/>
          </a:bodyPr>
          <a:lstStyle/>
          <a:p>
            <a:pPr marL="241300" indent="-228600" algn="just">
              <a:lnSpc>
                <a:spcPts val="3325"/>
              </a:lnSpc>
              <a:spcBef>
                <a:spcPts val="110"/>
              </a:spcBef>
              <a:buFont typeface="Arial" panose="020B0604020202020204"/>
              <a:buChar char="•"/>
              <a:tabLst>
                <a:tab pos="241300" algn="l"/>
              </a:tabLst>
            </a:pPr>
            <a:r>
              <a:rPr sz="2800" spc="-5" dirty="0">
                <a:solidFill>
                  <a:srgbClr val="C00000"/>
                </a:solidFill>
                <a:latin typeface="Calibri" panose="020F0502020204030204"/>
                <a:cs typeface="Calibri" panose="020F0502020204030204"/>
              </a:rPr>
              <a:t>Centralized Network</a:t>
            </a:r>
            <a:r>
              <a:rPr sz="2800" dirty="0">
                <a:solidFill>
                  <a:srgbClr val="C00000"/>
                </a:solidFill>
                <a:latin typeface="Calibri" panose="020F0502020204030204"/>
                <a:cs typeface="Calibri" panose="020F0502020204030204"/>
              </a:rPr>
              <a:t> </a:t>
            </a:r>
            <a:r>
              <a:rPr sz="2800" spc="-5" dirty="0">
                <a:solidFill>
                  <a:srgbClr val="C00000"/>
                </a:solidFill>
                <a:latin typeface="Calibri" panose="020F0502020204030204"/>
                <a:cs typeface="Calibri" panose="020F0502020204030204"/>
              </a:rPr>
              <a:t>Controller</a:t>
            </a:r>
            <a:endParaRPr sz="2800" dirty="0">
              <a:solidFill>
                <a:srgbClr val="C00000"/>
              </a:solidFill>
              <a:latin typeface="Calibri" panose="020F0502020204030204"/>
              <a:cs typeface="Calibri" panose="020F0502020204030204"/>
            </a:endParaRPr>
          </a:p>
          <a:p>
            <a:pPr marL="698500" marR="5080" lvl="1" indent="-228600" algn="just">
              <a:lnSpc>
                <a:spcPct val="80000"/>
              </a:lnSpc>
              <a:spcBef>
                <a:spcPts val="540"/>
              </a:spcBef>
              <a:buFont typeface="Arial" panose="020B0604020202020204"/>
              <a:buChar char="•"/>
              <a:tabLst>
                <a:tab pos="698500" algn="l"/>
              </a:tabLst>
            </a:pPr>
            <a:r>
              <a:rPr sz="2400" spc="-5" dirty="0">
                <a:latin typeface="Calibri" panose="020F0502020204030204"/>
                <a:cs typeface="Calibri" panose="020F0502020204030204"/>
              </a:rPr>
              <a:t>With</a:t>
            </a:r>
            <a:r>
              <a:rPr sz="2400" spc="5" dirty="0">
                <a:latin typeface="Calibri" panose="020F0502020204030204"/>
                <a:cs typeface="Calibri" panose="020F0502020204030204"/>
              </a:rPr>
              <a:t> </a:t>
            </a:r>
            <a:r>
              <a:rPr sz="2400" spc="-5" dirty="0">
                <a:latin typeface="Calibri" panose="020F0502020204030204"/>
                <a:cs typeface="Calibri" panose="020F0502020204030204"/>
              </a:rPr>
              <a:t>decoupled</a:t>
            </a:r>
            <a:r>
              <a:rPr sz="2400" spc="5" dirty="0">
                <a:latin typeface="Calibri" panose="020F0502020204030204"/>
                <a:cs typeface="Calibri" panose="020F0502020204030204"/>
              </a:rPr>
              <a:t> </a:t>
            </a:r>
            <a:r>
              <a:rPr sz="2400" spc="-5" dirty="0">
                <a:latin typeface="Calibri" panose="020F0502020204030204"/>
                <a:cs typeface="Calibri" panose="020F0502020204030204"/>
              </a:rPr>
              <a:t>control</a:t>
            </a:r>
            <a:r>
              <a:rPr sz="2400" spc="10" dirty="0">
                <a:latin typeface="Calibri" panose="020F0502020204030204"/>
                <a:cs typeface="Calibri" panose="020F0502020204030204"/>
              </a:rPr>
              <a:t> </a:t>
            </a:r>
            <a:r>
              <a:rPr sz="2400" spc="-5" dirty="0">
                <a:latin typeface="Calibri" panose="020F0502020204030204"/>
                <a:cs typeface="Calibri" panose="020F0502020204030204"/>
              </a:rPr>
              <a:t>and</a:t>
            </a:r>
            <a:r>
              <a:rPr sz="2400" spc="5" dirty="0">
                <a:latin typeface="Calibri" panose="020F0502020204030204"/>
                <a:cs typeface="Calibri" panose="020F0502020204030204"/>
              </a:rPr>
              <a:t> </a:t>
            </a:r>
            <a:r>
              <a:rPr sz="2400" spc="-5" dirty="0">
                <a:latin typeface="Calibri" panose="020F0502020204030204"/>
                <a:cs typeface="Calibri" panose="020F0502020204030204"/>
              </a:rPr>
              <a:t>data</a:t>
            </a:r>
            <a:r>
              <a:rPr sz="2400" spc="5" dirty="0">
                <a:latin typeface="Calibri" panose="020F0502020204030204"/>
                <a:cs typeface="Calibri" panose="020F0502020204030204"/>
              </a:rPr>
              <a:t> </a:t>
            </a:r>
            <a:r>
              <a:rPr sz="2400" spc="-5" dirty="0">
                <a:latin typeface="Calibri" panose="020F0502020204030204"/>
                <a:cs typeface="Calibri" panose="020F0502020204030204"/>
              </a:rPr>
              <a:t>planes</a:t>
            </a:r>
            <a:r>
              <a:rPr sz="2400" spc="10" dirty="0">
                <a:latin typeface="Calibri" panose="020F0502020204030204"/>
                <a:cs typeface="Calibri" panose="020F0502020204030204"/>
              </a:rPr>
              <a:t> </a:t>
            </a:r>
            <a:r>
              <a:rPr sz="2400" spc="-5" dirty="0">
                <a:latin typeface="Calibri" panose="020F0502020204030204"/>
                <a:cs typeface="Calibri" panose="020F0502020204030204"/>
              </a:rPr>
              <a:t>and</a:t>
            </a:r>
            <a:r>
              <a:rPr sz="2400" spc="5" dirty="0">
                <a:latin typeface="Calibri" panose="020F0502020204030204"/>
                <a:cs typeface="Calibri" panose="020F0502020204030204"/>
              </a:rPr>
              <a:t> </a:t>
            </a:r>
            <a:r>
              <a:rPr sz="2400" spc="-5" dirty="0">
                <a:latin typeface="Calibri" panose="020F0502020204030204"/>
                <a:cs typeface="Calibri" panose="020F0502020204030204"/>
              </a:rPr>
              <a:t>centralized</a:t>
            </a:r>
            <a:r>
              <a:rPr sz="2400" spc="10" dirty="0">
                <a:latin typeface="Calibri" panose="020F0502020204030204"/>
                <a:cs typeface="Calibri" panose="020F0502020204030204"/>
              </a:rPr>
              <a:t> </a:t>
            </a:r>
            <a:r>
              <a:rPr sz="2400" spc="-5" dirty="0">
                <a:latin typeface="Calibri" panose="020F0502020204030204"/>
                <a:cs typeface="Calibri" panose="020F0502020204030204"/>
              </a:rPr>
              <a:t>network</a:t>
            </a:r>
            <a:r>
              <a:rPr sz="2400" spc="5" dirty="0">
                <a:latin typeface="Calibri" panose="020F0502020204030204"/>
                <a:cs typeface="Calibri" panose="020F0502020204030204"/>
              </a:rPr>
              <a:t> </a:t>
            </a:r>
            <a:r>
              <a:rPr sz="2400" spc="-5" dirty="0">
                <a:latin typeface="Calibri" panose="020F0502020204030204"/>
                <a:cs typeface="Calibri" panose="020F0502020204030204"/>
              </a:rPr>
              <a:t>controller, </a:t>
            </a:r>
            <a:r>
              <a:rPr sz="2400" spc="-525" dirty="0">
                <a:latin typeface="Calibri" panose="020F0502020204030204"/>
                <a:cs typeface="Calibri" panose="020F0502020204030204"/>
              </a:rPr>
              <a:t> </a:t>
            </a:r>
            <a:r>
              <a:rPr sz="2400" spc="-5" dirty="0">
                <a:latin typeface="Calibri" panose="020F0502020204030204"/>
                <a:cs typeface="Calibri" panose="020F0502020204030204"/>
              </a:rPr>
              <a:t>the</a:t>
            </a:r>
            <a:r>
              <a:rPr sz="2400" dirty="0">
                <a:latin typeface="Calibri" panose="020F0502020204030204"/>
                <a:cs typeface="Calibri" panose="020F0502020204030204"/>
              </a:rPr>
              <a:t> </a:t>
            </a:r>
            <a:r>
              <a:rPr sz="2400" spc="-5" dirty="0">
                <a:latin typeface="Calibri" panose="020F0502020204030204"/>
                <a:cs typeface="Calibri" panose="020F0502020204030204"/>
              </a:rPr>
              <a:t>network</a:t>
            </a:r>
            <a:r>
              <a:rPr sz="2400" dirty="0">
                <a:latin typeface="Calibri" panose="020F0502020204030204"/>
                <a:cs typeface="Calibri" panose="020F0502020204030204"/>
              </a:rPr>
              <a:t> </a:t>
            </a:r>
            <a:r>
              <a:rPr sz="2400" spc="-5" dirty="0">
                <a:latin typeface="Calibri" panose="020F0502020204030204"/>
                <a:cs typeface="Calibri" panose="020F0502020204030204"/>
              </a:rPr>
              <a:t>administrators</a:t>
            </a:r>
            <a:r>
              <a:rPr sz="2400" dirty="0">
                <a:latin typeface="Calibri" panose="020F0502020204030204"/>
                <a:cs typeface="Calibri" panose="020F0502020204030204"/>
              </a:rPr>
              <a:t> can </a:t>
            </a:r>
            <a:r>
              <a:rPr sz="2400" spc="-5" dirty="0">
                <a:latin typeface="Calibri" panose="020F0502020204030204"/>
                <a:cs typeface="Calibri" panose="020F0502020204030204"/>
              </a:rPr>
              <a:t>rapidly</a:t>
            </a:r>
            <a:r>
              <a:rPr sz="2400" dirty="0">
                <a:latin typeface="Calibri" panose="020F0502020204030204"/>
                <a:cs typeface="Calibri" panose="020F0502020204030204"/>
              </a:rPr>
              <a:t> </a:t>
            </a:r>
            <a:r>
              <a:rPr sz="2400" spc="-5" dirty="0">
                <a:latin typeface="Calibri" panose="020F0502020204030204"/>
                <a:cs typeface="Calibri" panose="020F0502020204030204"/>
              </a:rPr>
              <a:t>configure</a:t>
            </a:r>
            <a:r>
              <a:rPr sz="2400" dirty="0">
                <a:latin typeface="Calibri" panose="020F0502020204030204"/>
                <a:cs typeface="Calibri" panose="020F0502020204030204"/>
              </a:rPr>
              <a:t> </a:t>
            </a:r>
            <a:r>
              <a:rPr sz="2400" spc="-5" dirty="0">
                <a:latin typeface="Calibri" panose="020F0502020204030204"/>
                <a:cs typeface="Calibri" panose="020F0502020204030204"/>
              </a:rPr>
              <a:t>the</a:t>
            </a:r>
            <a:r>
              <a:rPr sz="2400" dirty="0">
                <a:latin typeface="Calibri" panose="020F0502020204030204"/>
                <a:cs typeface="Calibri" panose="020F0502020204030204"/>
              </a:rPr>
              <a:t> </a:t>
            </a:r>
            <a:r>
              <a:rPr sz="2400" spc="-5" dirty="0">
                <a:latin typeface="Calibri" panose="020F0502020204030204"/>
                <a:cs typeface="Calibri" panose="020F0502020204030204"/>
              </a:rPr>
              <a:t>network.</a:t>
            </a:r>
            <a:endParaRPr sz="2400" dirty="0">
              <a:latin typeface="Calibri" panose="020F0502020204030204"/>
              <a:cs typeface="Calibri" panose="020F0502020204030204"/>
            </a:endParaRPr>
          </a:p>
          <a:p>
            <a:pPr marL="241300" indent="-228600" algn="just">
              <a:lnSpc>
                <a:spcPts val="3325"/>
              </a:lnSpc>
              <a:spcBef>
                <a:spcPts val="315"/>
              </a:spcBef>
              <a:buFont typeface="Arial" panose="020B0604020202020204"/>
              <a:buChar char="•"/>
              <a:tabLst>
                <a:tab pos="241300" algn="l"/>
              </a:tabLst>
            </a:pPr>
            <a:r>
              <a:rPr sz="2800" spc="-5" dirty="0">
                <a:solidFill>
                  <a:srgbClr val="C00000"/>
                </a:solidFill>
                <a:latin typeface="Calibri" panose="020F0502020204030204"/>
                <a:cs typeface="Calibri" panose="020F0502020204030204"/>
              </a:rPr>
              <a:t>Programmable</a:t>
            </a:r>
            <a:r>
              <a:rPr sz="2800" spc="-20" dirty="0">
                <a:solidFill>
                  <a:srgbClr val="C00000"/>
                </a:solidFill>
                <a:latin typeface="Calibri" panose="020F0502020204030204"/>
                <a:cs typeface="Calibri" panose="020F0502020204030204"/>
              </a:rPr>
              <a:t> </a:t>
            </a:r>
            <a:r>
              <a:rPr sz="2800" spc="-5" dirty="0">
                <a:solidFill>
                  <a:srgbClr val="C00000"/>
                </a:solidFill>
                <a:latin typeface="Calibri" panose="020F0502020204030204"/>
                <a:cs typeface="Calibri" panose="020F0502020204030204"/>
              </a:rPr>
              <a:t>Open</a:t>
            </a:r>
            <a:r>
              <a:rPr sz="2800" spc="-15" dirty="0">
                <a:solidFill>
                  <a:srgbClr val="C00000"/>
                </a:solidFill>
                <a:latin typeface="Calibri" panose="020F0502020204030204"/>
                <a:cs typeface="Calibri" panose="020F0502020204030204"/>
              </a:rPr>
              <a:t> </a:t>
            </a:r>
            <a:r>
              <a:rPr sz="2800" spc="-5" dirty="0">
                <a:solidFill>
                  <a:srgbClr val="C00000"/>
                </a:solidFill>
                <a:latin typeface="Calibri" panose="020F0502020204030204"/>
                <a:cs typeface="Calibri" panose="020F0502020204030204"/>
              </a:rPr>
              <a:t>APIs</a:t>
            </a:r>
            <a:endParaRPr sz="2800" dirty="0">
              <a:solidFill>
                <a:srgbClr val="C00000"/>
              </a:solidFill>
              <a:latin typeface="Calibri" panose="020F0502020204030204"/>
              <a:cs typeface="Calibri" panose="020F0502020204030204"/>
            </a:endParaRPr>
          </a:p>
          <a:p>
            <a:pPr marL="698500" marR="168910" lvl="1" indent="-228600" algn="just">
              <a:lnSpc>
                <a:spcPct val="80000"/>
              </a:lnSpc>
              <a:spcBef>
                <a:spcPts val="545"/>
              </a:spcBef>
              <a:buFont typeface="Arial" panose="020B0604020202020204"/>
              <a:buChar char="•"/>
              <a:tabLst>
                <a:tab pos="698500" algn="l"/>
              </a:tabLst>
            </a:pPr>
            <a:r>
              <a:rPr sz="2400" spc="-5" dirty="0">
                <a:latin typeface="Calibri" panose="020F0502020204030204"/>
                <a:cs typeface="Calibri" panose="020F0502020204030204"/>
              </a:rPr>
              <a:t>SDN</a:t>
            </a:r>
            <a:r>
              <a:rPr sz="2400" spc="5" dirty="0">
                <a:latin typeface="Calibri" panose="020F0502020204030204"/>
                <a:cs typeface="Calibri" panose="020F0502020204030204"/>
              </a:rPr>
              <a:t> </a:t>
            </a:r>
            <a:r>
              <a:rPr sz="2400" spc="-5" dirty="0">
                <a:latin typeface="Calibri" panose="020F0502020204030204"/>
                <a:cs typeface="Calibri" panose="020F0502020204030204"/>
              </a:rPr>
              <a:t>architecture</a:t>
            </a:r>
            <a:r>
              <a:rPr sz="2400" spc="5" dirty="0">
                <a:latin typeface="Calibri" panose="020F0502020204030204"/>
                <a:cs typeface="Calibri" panose="020F0502020204030204"/>
              </a:rPr>
              <a:t> </a:t>
            </a:r>
            <a:r>
              <a:rPr sz="2400" spc="-5" dirty="0">
                <a:latin typeface="Calibri" panose="020F0502020204030204"/>
                <a:cs typeface="Calibri" panose="020F0502020204030204"/>
              </a:rPr>
              <a:t>supports</a:t>
            </a:r>
            <a:r>
              <a:rPr sz="2400" spc="5" dirty="0">
                <a:latin typeface="Calibri" panose="020F0502020204030204"/>
                <a:cs typeface="Calibri" panose="020F0502020204030204"/>
              </a:rPr>
              <a:t> </a:t>
            </a:r>
            <a:r>
              <a:rPr sz="2400" spc="-5" dirty="0">
                <a:latin typeface="Calibri" panose="020F0502020204030204"/>
                <a:cs typeface="Calibri" panose="020F0502020204030204"/>
              </a:rPr>
              <a:t>programmable</a:t>
            </a:r>
            <a:r>
              <a:rPr sz="2400" spc="5" dirty="0">
                <a:latin typeface="Calibri" panose="020F0502020204030204"/>
                <a:cs typeface="Calibri" panose="020F0502020204030204"/>
              </a:rPr>
              <a:t> </a:t>
            </a:r>
            <a:r>
              <a:rPr sz="2400" spc="-5" dirty="0">
                <a:latin typeface="Calibri" panose="020F0502020204030204"/>
                <a:cs typeface="Calibri" panose="020F0502020204030204"/>
              </a:rPr>
              <a:t>open</a:t>
            </a:r>
            <a:r>
              <a:rPr sz="2400" spc="5" dirty="0">
                <a:latin typeface="Calibri" panose="020F0502020204030204"/>
                <a:cs typeface="Calibri" panose="020F0502020204030204"/>
              </a:rPr>
              <a:t> </a:t>
            </a:r>
            <a:r>
              <a:rPr sz="2400" dirty="0">
                <a:latin typeface="Calibri" panose="020F0502020204030204"/>
                <a:cs typeface="Calibri" panose="020F0502020204030204"/>
              </a:rPr>
              <a:t>APIs</a:t>
            </a:r>
            <a:r>
              <a:rPr sz="2400" spc="5" dirty="0">
                <a:latin typeface="Calibri" panose="020F0502020204030204"/>
                <a:cs typeface="Calibri" panose="020F0502020204030204"/>
              </a:rPr>
              <a:t> </a:t>
            </a:r>
            <a:r>
              <a:rPr sz="2400" spc="-5" dirty="0">
                <a:latin typeface="Calibri" panose="020F0502020204030204"/>
                <a:cs typeface="Calibri" panose="020F0502020204030204"/>
              </a:rPr>
              <a:t>for</a:t>
            </a:r>
            <a:r>
              <a:rPr sz="2400" spc="5" dirty="0">
                <a:latin typeface="Calibri" panose="020F0502020204030204"/>
                <a:cs typeface="Calibri" panose="020F0502020204030204"/>
              </a:rPr>
              <a:t> </a:t>
            </a:r>
            <a:r>
              <a:rPr sz="2400" spc="-5" dirty="0">
                <a:latin typeface="Calibri" panose="020F0502020204030204"/>
                <a:cs typeface="Calibri" panose="020F0502020204030204"/>
              </a:rPr>
              <a:t>interface</a:t>
            </a:r>
            <a:r>
              <a:rPr sz="2400" spc="5" dirty="0">
                <a:latin typeface="Calibri" panose="020F0502020204030204"/>
                <a:cs typeface="Calibri" panose="020F0502020204030204"/>
              </a:rPr>
              <a:t> </a:t>
            </a:r>
            <a:r>
              <a:rPr sz="2400" spc="-5" dirty="0">
                <a:latin typeface="Calibri" panose="020F0502020204030204"/>
                <a:cs typeface="Calibri" panose="020F0502020204030204"/>
              </a:rPr>
              <a:t>between </a:t>
            </a:r>
            <a:r>
              <a:rPr sz="2400" spc="-525" dirty="0">
                <a:latin typeface="Calibri" panose="020F0502020204030204"/>
                <a:cs typeface="Calibri" panose="020F0502020204030204"/>
              </a:rPr>
              <a:t> </a:t>
            </a:r>
            <a:r>
              <a:rPr sz="2400" spc="-5" dirty="0">
                <a:latin typeface="Calibri" panose="020F0502020204030204"/>
                <a:cs typeface="Calibri" panose="020F0502020204030204"/>
              </a:rPr>
              <a:t>the</a:t>
            </a:r>
            <a:r>
              <a:rPr sz="2400" dirty="0">
                <a:latin typeface="Calibri" panose="020F0502020204030204"/>
                <a:cs typeface="Calibri" panose="020F0502020204030204"/>
              </a:rPr>
              <a:t> </a:t>
            </a:r>
            <a:r>
              <a:rPr sz="2400" spc="-5" dirty="0">
                <a:latin typeface="Calibri" panose="020F0502020204030204"/>
                <a:cs typeface="Calibri" panose="020F0502020204030204"/>
              </a:rPr>
              <a:t>SDN</a:t>
            </a:r>
            <a:r>
              <a:rPr sz="2400" dirty="0">
                <a:latin typeface="Calibri" panose="020F0502020204030204"/>
                <a:cs typeface="Calibri" panose="020F0502020204030204"/>
              </a:rPr>
              <a:t> </a:t>
            </a:r>
            <a:r>
              <a:rPr sz="2400" spc="-5" dirty="0">
                <a:latin typeface="Calibri" panose="020F0502020204030204"/>
                <a:cs typeface="Calibri" panose="020F0502020204030204"/>
              </a:rPr>
              <a:t>application</a:t>
            </a:r>
            <a:r>
              <a:rPr sz="2400" dirty="0">
                <a:latin typeface="Calibri" panose="020F0502020204030204"/>
                <a:cs typeface="Calibri" panose="020F0502020204030204"/>
              </a:rPr>
              <a:t> </a:t>
            </a:r>
            <a:r>
              <a:rPr sz="2400" spc="-5" dirty="0">
                <a:latin typeface="Calibri" panose="020F0502020204030204"/>
                <a:cs typeface="Calibri" panose="020F0502020204030204"/>
              </a:rPr>
              <a:t>and</a:t>
            </a:r>
            <a:r>
              <a:rPr sz="2400" spc="5" dirty="0">
                <a:latin typeface="Calibri" panose="020F0502020204030204"/>
                <a:cs typeface="Calibri" panose="020F0502020204030204"/>
              </a:rPr>
              <a:t> </a:t>
            </a:r>
            <a:r>
              <a:rPr sz="2400" spc="-5" dirty="0">
                <a:latin typeface="Calibri" panose="020F0502020204030204"/>
                <a:cs typeface="Calibri" panose="020F0502020204030204"/>
              </a:rPr>
              <a:t>control</a:t>
            </a:r>
            <a:r>
              <a:rPr sz="2400" dirty="0">
                <a:latin typeface="Calibri" panose="020F0502020204030204"/>
                <a:cs typeface="Calibri" panose="020F0502020204030204"/>
              </a:rPr>
              <a:t> </a:t>
            </a:r>
            <a:r>
              <a:rPr sz="2400" spc="-5" dirty="0">
                <a:latin typeface="Calibri" panose="020F0502020204030204"/>
                <a:cs typeface="Calibri" panose="020F0502020204030204"/>
              </a:rPr>
              <a:t>layers</a:t>
            </a:r>
            <a:r>
              <a:rPr sz="2400" dirty="0">
                <a:latin typeface="Calibri" panose="020F0502020204030204"/>
                <a:cs typeface="Calibri" panose="020F0502020204030204"/>
              </a:rPr>
              <a:t> </a:t>
            </a:r>
            <a:r>
              <a:rPr sz="2400" spc="-5" dirty="0">
                <a:latin typeface="Calibri" panose="020F0502020204030204"/>
                <a:cs typeface="Calibri" panose="020F0502020204030204"/>
              </a:rPr>
              <a:t>(Northbound</a:t>
            </a:r>
            <a:r>
              <a:rPr sz="2400" dirty="0">
                <a:latin typeface="Calibri" panose="020F0502020204030204"/>
                <a:cs typeface="Calibri" panose="020F0502020204030204"/>
              </a:rPr>
              <a:t> </a:t>
            </a:r>
            <a:r>
              <a:rPr sz="2400" spc="-5" dirty="0">
                <a:latin typeface="Calibri" panose="020F0502020204030204"/>
                <a:cs typeface="Calibri" panose="020F0502020204030204"/>
              </a:rPr>
              <a:t>interface).</a:t>
            </a:r>
            <a:endParaRPr sz="2400" dirty="0">
              <a:latin typeface="Calibri" panose="020F0502020204030204"/>
              <a:cs typeface="Calibri" panose="020F0502020204030204"/>
            </a:endParaRPr>
          </a:p>
          <a:p>
            <a:pPr marL="241300" indent="-228600" algn="just">
              <a:lnSpc>
                <a:spcPts val="3325"/>
              </a:lnSpc>
              <a:spcBef>
                <a:spcPts val="315"/>
              </a:spcBef>
              <a:buFont typeface="Arial" panose="020B0604020202020204"/>
              <a:buChar char="•"/>
              <a:tabLst>
                <a:tab pos="241300" algn="l"/>
              </a:tabLst>
            </a:pPr>
            <a:r>
              <a:rPr sz="2800" spc="-5" dirty="0">
                <a:solidFill>
                  <a:srgbClr val="C00000"/>
                </a:solidFill>
                <a:latin typeface="Calibri" panose="020F0502020204030204"/>
                <a:cs typeface="Calibri" panose="020F0502020204030204"/>
              </a:rPr>
              <a:t>Standard Communication</a:t>
            </a:r>
            <a:r>
              <a:rPr sz="2800" dirty="0">
                <a:solidFill>
                  <a:srgbClr val="C00000"/>
                </a:solidFill>
                <a:latin typeface="Calibri" panose="020F0502020204030204"/>
                <a:cs typeface="Calibri" panose="020F0502020204030204"/>
              </a:rPr>
              <a:t> </a:t>
            </a:r>
            <a:r>
              <a:rPr sz="2800" spc="-5" dirty="0">
                <a:solidFill>
                  <a:srgbClr val="C00000"/>
                </a:solidFill>
                <a:latin typeface="Calibri" panose="020F0502020204030204"/>
                <a:cs typeface="Calibri" panose="020F0502020204030204"/>
              </a:rPr>
              <a:t>Interface</a:t>
            </a:r>
            <a:r>
              <a:rPr sz="2800" dirty="0">
                <a:solidFill>
                  <a:srgbClr val="C00000"/>
                </a:solidFill>
                <a:latin typeface="Calibri" panose="020F0502020204030204"/>
                <a:cs typeface="Calibri" panose="020F0502020204030204"/>
              </a:rPr>
              <a:t> </a:t>
            </a:r>
            <a:r>
              <a:rPr sz="2800" spc="-5" dirty="0">
                <a:solidFill>
                  <a:srgbClr val="C00000"/>
                </a:solidFill>
                <a:latin typeface="Calibri" panose="020F0502020204030204"/>
                <a:cs typeface="Calibri" panose="020F0502020204030204"/>
              </a:rPr>
              <a:t>(OpenFlow)</a:t>
            </a:r>
            <a:endParaRPr sz="2800" dirty="0">
              <a:solidFill>
                <a:srgbClr val="C00000"/>
              </a:solidFill>
              <a:latin typeface="Calibri" panose="020F0502020204030204"/>
              <a:cs typeface="Calibri" panose="020F0502020204030204"/>
            </a:endParaRPr>
          </a:p>
          <a:p>
            <a:pPr marL="698500" marR="471170" lvl="1" indent="-228600" algn="just">
              <a:lnSpc>
                <a:spcPct val="80000"/>
              </a:lnSpc>
              <a:spcBef>
                <a:spcPts val="545"/>
              </a:spcBef>
              <a:buFont typeface="Arial" panose="020B0604020202020204"/>
              <a:buChar char="•"/>
              <a:tabLst>
                <a:tab pos="698500" algn="l"/>
              </a:tabLst>
            </a:pPr>
            <a:r>
              <a:rPr sz="2400" spc="-5" dirty="0">
                <a:latin typeface="Calibri" panose="020F0502020204030204"/>
                <a:cs typeface="Calibri" panose="020F0502020204030204"/>
              </a:rPr>
              <a:t>SDN</a:t>
            </a:r>
            <a:r>
              <a:rPr sz="2400" spc="5" dirty="0">
                <a:latin typeface="Calibri" panose="020F0502020204030204"/>
                <a:cs typeface="Calibri" panose="020F0502020204030204"/>
              </a:rPr>
              <a:t> </a:t>
            </a:r>
            <a:r>
              <a:rPr sz="2400" spc="-5" dirty="0">
                <a:latin typeface="Calibri" panose="020F0502020204030204"/>
                <a:cs typeface="Calibri" panose="020F0502020204030204"/>
              </a:rPr>
              <a:t>architecture</a:t>
            </a:r>
            <a:r>
              <a:rPr sz="2400" spc="10" dirty="0">
                <a:latin typeface="Calibri" panose="020F0502020204030204"/>
                <a:cs typeface="Calibri" panose="020F0502020204030204"/>
              </a:rPr>
              <a:t> </a:t>
            </a:r>
            <a:r>
              <a:rPr sz="2400" spc="-5" dirty="0">
                <a:latin typeface="Calibri" panose="020F0502020204030204"/>
                <a:cs typeface="Calibri" panose="020F0502020204030204"/>
              </a:rPr>
              <a:t>uses</a:t>
            </a:r>
            <a:r>
              <a:rPr sz="2400" spc="10" dirty="0">
                <a:latin typeface="Calibri" panose="020F0502020204030204"/>
                <a:cs typeface="Calibri" panose="020F0502020204030204"/>
              </a:rPr>
              <a:t> </a:t>
            </a:r>
            <a:r>
              <a:rPr sz="2400" dirty="0">
                <a:latin typeface="Calibri" panose="020F0502020204030204"/>
                <a:cs typeface="Calibri" panose="020F0502020204030204"/>
              </a:rPr>
              <a:t>a</a:t>
            </a:r>
            <a:r>
              <a:rPr sz="2400" spc="5" dirty="0">
                <a:latin typeface="Calibri" panose="020F0502020204030204"/>
                <a:cs typeface="Calibri" panose="020F0502020204030204"/>
              </a:rPr>
              <a:t> </a:t>
            </a:r>
            <a:r>
              <a:rPr sz="2400" spc="-5" dirty="0">
                <a:latin typeface="Calibri" panose="020F0502020204030204"/>
                <a:cs typeface="Calibri" panose="020F0502020204030204"/>
              </a:rPr>
              <a:t>standard</a:t>
            </a:r>
            <a:r>
              <a:rPr sz="2400" spc="10" dirty="0">
                <a:latin typeface="Calibri" panose="020F0502020204030204"/>
                <a:cs typeface="Calibri" panose="020F0502020204030204"/>
              </a:rPr>
              <a:t> </a:t>
            </a:r>
            <a:r>
              <a:rPr sz="2400" spc="-5" dirty="0">
                <a:latin typeface="Calibri" panose="020F0502020204030204"/>
                <a:cs typeface="Calibri" panose="020F0502020204030204"/>
              </a:rPr>
              <a:t>communication</a:t>
            </a:r>
            <a:r>
              <a:rPr lang="en-IN" sz="2400" spc="-5" dirty="0">
                <a:latin typeface="Calibri" panose="020F0502020204030204"/>
                <a:cs typeface="Calibri" panose="020F0502020204030204"/>
              </a:rPr>
              <a:t> </a:t>
            </a:r>
            <a:r>
              <a:rPr sz="2400" spc="-5" dirty="0">
                <a:latin typeface="Calibri" panose="020F0502020204030204"/>
                <a:cs typeface="Calibri" panose="020F0502020204030204"/>
              </a:rPr>
              <a:t>interface</a:t>
            </a:r>
            <a:r>
              <a:rPr sz="2400" spc="5" dirty="0">
                <a:latin typeface="Calibri" panose="020F0502020204030204"/>
                <a:cs typeface="Calibri" panose="020F0502020204030204"/>
              </a:rPr>
              <a:t> </a:t>
            </a:r>
            <a:r>
              <a:rPr sz="2400" spc="-5" dirty="0">
                <a:latin typeface="Calibri" panose="020F0502020204030204"/>
                <a:cs typeface="Calibri" panose="020F0502020204030204"/>
              </a:rPr>
              <a:t>between</a:t>
            </a:r>
            <a:r>
              <a:rPr sz="2400" spc="10" dirty="0">
                <a:latin typeface="Calibri" panose="020F0502020204030204"/>
                <a:cs typeface="Calibri" panose="020F0502020204030204"/>
              </a:rPr>
              <a:t> </a:t>
            </a:r>
            <a:r>
              <a:rPr sz="2400" spc="-5" dirty="0">
                <a:latin typeface="Calibri" panose="020F0502020204030204"/>
                <a:cs typeface="Calibri" panose="020F0502020204030204"/>
              </a:rPr>
              <a:t>the </a:t>
            </a:r>
            <a:r>
              <a:rPr sz="2400" spc="-525" dirty="0">
                <a:latin typeface="Calibri" panose="020F0502020204030204"/>
                <a:cs typeface="Calibri" panose="020F0502020204030204"/>
              </a:rPr>
              <a:t> </a:t>
            </a:r>
            <a:r>
              <a:rPr sz="2400" spc="-5" dirty="0">
                <a:latin typeface="Calibri" panose="020F0502020204030204"/>
                <a:cs typeface="Calibri" panose="020F0502020204030204"/>
              </a:rPr>
              <a:t>control</a:t>
            </a:r>
            <a:r>
              <a:rPr sz="2400" dirty="0">
                <a:latin typeface="Calibri" panose="020F0502020204030204"/>
                <a:cs typeface="Calibri" panose="020F0502020204030204"/>
              </a:rPr>
              <a:t> </a:t>
            </a:r>
            <a:r>
              <a:rPr sz="2400" spc="-5" dirty="0">
                <a:latin typeface="Calibri" panose="020F0502020204030204"/>
                <a:cs typeface="Calibri" panose="020F0502020204030204"/>
              </a:rPr>
              <a:t>and</a:t>
            </a:r>
            <a:r>
              <a:rPr sz="2400" dirty="0">
                <a:latin typeface="Calibri" panose="020F0502020204030204"/>
                <a:cs typeface="Calibri" panose="020F0502020204030204"/>
              </a:rPr>
              <a:t> </a:t>
            </a:r>
            <a:r>
              <a:rPr sz="2400" spc="-5" dirty="0">
                <a:latin typeface="Calibri" panose="020F0502020204030204"/>
                <a:cs typeface="Calibri" panose="020F0502020204030204"/>
              </a:rPr>
              <a:t>infrastructure</a:t>
            </a:r>
            <a:r>
              <a:rPr sz="2400" dirty="0">
                <a:latin typeface="Calibri" panose="020F0502020204030204"/>
                <a:cs typeface="Calibri" panose="020F0502020204030204"/>
              </a:rPr>
              <a:t> </a:t>
            </a:r>
            <a:r>
              <a:rPr sz="2400" spc="-5" dirty="0">
                <a:latin typeface="Calibri" panose="020F0502020204030204"/>
                <a:cs typeface="Calibri" panose="020F0502020204030204"/>
              </a:rPr>
              <a:t>layers</a:t>
            </a:r>
            <a:r>
              <a:rPr sz="2400" dirty="0">
                <a:latin typeface="Calibri" panose="020F0502020204030204"/>
                <a:cs typeface="Calibri" panose="020F0502020204030204"/>
              </a:rPr>
              <a:t> </a:t>
            </a:r>
            <a:r>
              <a:rPr sz="2400" spc="-5" dirty="0">
                <a:latin typeface="Calibri" panose="020F0502020204030204"/>
                <a:cs typeface="Calibri" panose="020F0502020204030204"/>
              </a:rPr>
              <a:t>(Southbound</a:t>
            </a:r>
            <a:r>
              <a:rPr sz="2400" dirty="0">
                <a:latin typeface="Calibri" panose="020F0502020204030204"/>
                <a:cs typeface="Calibri" panose="020F0502020204030204"/>
              </a:rPr>
              <a:t> </a:t>
            </a:r>
            <a:r>
              <a:rPr sz="2400" spc="-5" dirty="0">
                <a:latin typeface="Calibri" panose="020F0502020204030204"/>
                <a:cs typeface="Calibri" panose="020F0502020204030204"/>
              </a:rPr>
              <a:t>interface).</a:t>
            </a:r>
            <a:endParaRPr sz="2400" dirty="0">
              <a:latin typeface="Calibri" panose="020F0502020204030204"/>
              <a:cs typeface="Calibri" panose="020F0502020204030204"/>
            </a:endParaRPr>
          </a:p>
          <a:p>
            <a:pPr marL="698500" marR="349250" lvl="1" indent="-228600" algn="just">
              <a:lnSpc>
                <a:spcPct val="80000"/>
              </a:lnSpc>
              <a:spcBef>
                <a:spcPts val="500"/>
              </a:spcBef>
              <a:buFont typeface="Arial" panose="020B0604020202020204"/>
              <a:buChar char="•"/>
              <a:tabLst>
                <a:tab pos="698500" algn="l"/>
              </a:tabLst>
            </a:pPr>
            <a:r>
              <a:rPr sz="2400" spc="-5" dirty="0">
                <a:latin typeface="Calibri" panose="020F0502020204030204"/>
                <a:cs typeface="Calibri" panose="020F0502020204030204"/>
              </a:rPr>
              <a:t>OpenFlow,</a:t>
            </a:r>
            <a:r>
              <a:rPr sz="2400" dirty="0">
                <a:latin typeface="Calibri" panose="020F0502020204030204"/>
                <a:cs typeface="Calibri" panose="020F0502020204030204"/>
              </a:rPr>
              <a:t> </a:t>
            </a:r>
            <a:r>
              <a:rPr sz="2400" spc="-5" dirty="0">
                <a:latin typeface="Calibri" panose="020F0502020204030204"/>
                <a:cs typeface="Calibri" panose="020F0502020204030204"/>
              </a:rPr>
              <a:t>which</a:t>
            </a:r>
            <a:r>
              <a:rPr sz="2400" spc="5" dirty="0">
                <a:latin typeface="Calibri" panose="020F0502020204030204"/>
                <a:cs typeface="Calibri" panose="020F0502020204030204"/>
              </a:rPr>
              <a:t> </a:t>
            </a:r>
            <a:r>
              <a:rPr sz="2400" spc="-5" dirty="0">
                <a:latin typeface="Calibri" panose="020F0502020204030204"/>
                <a:cs typeface="Calibri" panose="020F0502020204030204"/>
              </a:rPr>
              <a:t>is</a:t>
            </a:r>
            <a:r>
              <a:rPr sz="2400" dirty="0">
                <a:latin typeface="Calibri" panose="020F0502020204030204"/>
                <a:cs typeface="Calibri" panose="020F0502020204030204"/>
              </a:rPr>
              <a:t> </a:t>
            </a:r>
            <a:r>
              <a:rPr sz="2400" spc="-5" dirty="0">
                <a:latin typeface="Calibri" panose="020F0502020204030204"/>
                <a:cs typeface="Calibri" panose="020F0502020204030204"/>
              </a:rPr>
              <a:t>defined</a:t>
            </a:r>
            <a:r>
              <a:rPr sz="2400" spc="5" dirty="0">
                <a:latin typeface="Calibri" panose="020F0502020204030204"/>
                <a:cs typeface="Calibri" panose="020F0502020204030204"/>
              </a:rPr>
              <a:t> </a:t>
            </a:r>
            <a:r>
              <a:rPr sz="2400" spc="-5" dirty="0">
                <a:latin typeface="Calibri" panose="020F0502020204030204"/>
                <a:cs typeface="Calibri" panose="020F0502020204030204"/>
              </a:rPr>
              <a:t>by</a:t>
            </a:r>
            <a:r>
              <a:rPr sz="2400" spc="5" dirty="0">
                <a:latin typeface="Calibri" panose="020F0502020204030204"/>
                <a:cs typeface="Calibri" panose="020F0502020204030204"/>
              </a:rPr>
              <a:t> </a:t>
            </a:r>
            <a:r>
              <a:rPr sz="2400" spc="-5" dirty="0">
                <a:latin typeface="Calibri" panose="020F0502020204030204"/>
                <a:cs typeface="Calibri" panose="020F0502020204030204"/>
              </a:rPr>
              <a:t>the</a:t>
            </a:r>
            <a:r>
              <a:rPr sz="2400" dirty="0">
                <a:latin typeface="Calibri" panose="020F0502020204030204"/>
                <a:cs typeface="Calibri" panose="020F0502020204030204"/>
              </a:rPr>
              <a:t> </a:t>
            </a:r>
            <a:r>
              <a:rPr sz="2400" spc="-5" dirty="0">
                <a:latin typeface="Calibri" panose="020F0502020204030204"/>
                <a:cs typeface="Calibri" panose="020F0502020204030204"/>
              </a:rPr>
              <a:t>Open</a:t>
            </a:r>
            <a:r>
              <a:rPr sz="2400" spc="5" dirty="0">
                <a:latin typeface="Calibri" panose="020F0502020204030204"/>
                <a:cs typeface="Calibri" panose="020F0502020204030204"/>
              </a:rPr>
              <a:t> </a:t>
            </a:r>
            <a:r>
              <a:rPr sz="2400" spc="-5" dirty="0">
                <a:latin typeface="Calibri" panose="020F0502020204030204"/>
                <a:cs typeface="Calibri" panose="020F0502020204030204"/>
              </a:rPr>
              <a:t>Networking</a:t>
            </a:r>
            <a:r>
              <a:rPr sz="2400" dirty="0">
                <a:latin typeface="Calibri" panose="020F0502020204030204"/>
                <a:cs typeface="Calibri" panose="020F0502020204030204"/>
              </a:rPr>
              <a:t> </a:t>
            </a:r>
            <a:r>
              <a:rPr sz="2400" spc="-10" dirty="0">
                <a:latin typeface="Calibri" panose="020F0502020204030204"/>
                <a:cs typeface="Calibri" panose="020F0502020204030204"/>
              </a:rPr>
              <a:t>Foundation</a:t>
            </a:r>
            <a:r>
              <a:rPr sz="2400" spc="5" dirty="0">
                <a:latin typeface="Calibri" panose="020F0502020204030204"/>
                <a:cs typeface="Calibri" panose="020F0502020204030204"/>
              </a:rPr>
              <a:t> </a:t>
            </a:r>
            <a:r>
              <a:rPr sz="2400" dirty="0">
                <a:latin typeface="Calibri" panose="020F0502020204030204"/>
                <a:cs typeface="Calibri" panose="020F0502020204030204"/>
              </a:rPr>
              <a:t>(ONF)</a:t>
            </a:r>
            <a:r>
              <a:rPr sz="2400" spc="5" dirty="0">
                <a:latin typeface="Calibri" panose="020F0502020204030204"/>
                <a:cs typeface="Calibri" panose="020F0502020204030204"/>
              </a:rPr>
              <a:t> </a:t>
            </a:r>
            <a:r>
              <a:rPr sz="2400" spc="-5" dirty="0">
                <a:latin typeface="Calibri" panose="020F0502020204030204"/>
                <a:cs typeface="Calibri" panose="020F0502020204030204"/>
              </a:rPr>
              <a:t>is </a:t>
            </a:r>
            <a:r>
              <a:rPr sz="2400" spc="-530" dirty="0">
                <a:latin typeface="Calibri" panose="020F0502020204030204"/>
                <a:cs typeface="Calibri" panose="020F0502020204030204"/>
              </a:rPr>
              <a:t> </a:t>
            </a:r>
            <a:r>
              <a:rPr sz="2400" spc="-5" dirty="0">
                <a:latin typeface="Calibri" panose="020F0502020204030204"/>
                <a:cs typeface="Calibri" panose="020F0502020204030204"/>
              </a:rPr>
              <a:t>the</a:t>
            </a:r>
            <a:r>
              <a:rPr sz="2400" dirty="0">
                <a:latin typeface="Calibri" panose="020F0502020204030204"/>
                <a:cs typeface="Calibri" panose="020F0502020204030204"/>
              </a:rPr>
              <a:t> </a:t>
            </a:r>
            <a:r>
              <a:rPr sz="2400" spc="-5" dirty="0">
                <a:latin typeface="Calibri" panose="020F0502020204030204"/>
                <a:cs typeface="Calibri" panose="020F0502020204030204"/>
              </a:rPr>
              <a:t>broadly</a:t>
            </a:r>
            <a:r>
              <a:rPr sz="2400" dirty="0">
                <a:latin typeface="Calibri" panose="020F0502020204030204"/>
                <a:cs typeface="Calibri" panose="020F0502020204030204"/>
              </a:rPr>
              <a:t> </a:t>
            </a:r>
            <a:r>
              <a:rPr sz="2400" spc="-5" dirty="0">
                <a:latin typeface="Calibri" panose="020F0502020204030204"/>
                <a:cs typeface="Calibri" panose="020F0502020204030204"/>
              </a:rPr>
              <a:t>accepted</a:t>
            </a:r>
            <a:r>
              <a:rPr sz="2400" spc="5" dirty="0">
                <a:latin typeface="Calibri" panose="020F0502020204030204"/>
                <a:cs typeface="Calibri" panose="020F0502020204030204"/>
              </a:rPr>
              <a:t> </a:t>
            </a:r>
            <a:r>
              <a:rPr sz="2400" spc="-5" dirty="0">
                <a:latin typeface="Calibri" panose="020F0502020204030204"/>
                <a:cs typeface="Calibri" panose="020F0502020204030204"/>
              </a:rPr>
              <a:t>SDN</a:t>
            </a:r>
            <a:r>
              <a:rPr sz="2400" dirty="0">
                <a:latin typeface="Calibri" panose="020F0502020204030204"/>
                <a:cs typeface="Calibri" panose="020F0502020204030204"/>
              </a:rPr>
              <a:t> </a:t>
            </a:r>
            <a:r>
              <a:rPr sz="2400" spc="-5" dirty="0">
                <a:latin typeface="Calibri" panose="020F0502020204030204"/>
                <a:cs typeface="Calibri" panose="020F0502020204030204"/>
              </a:rPr>
              <a:t>protocol</a:t>
            </a:r>
            <a:r>
              <a:rPr sz="2400" dirty="0">
                <a:latin typeface="Calibri" panose="020F0502020204030204"/>
                <a:cs typeface="Calibri" panose="020F0502020204030204"/>
              </a:rPr>
              <a:t> </a:t>
            </a:r>
            <a:r>
              <a:rPr sz="2400" spc="-5" dirty="0">
                <a:latin typeface="Calibri" panose="020F0502020204030204"/>
                <a:cs typeface="Calibri" panose="020F0502020204030204"/>
              </a:rPr>
              <a:t>for</a:t>
            </a:r>
            <a:r>
              <a:rPr sz="2400" spc="5" dirty="0">
                <a:latin typeface="Calibri" panose="020F0502020204030204"/>
                <a:cs typeface="Calibri" panose="020F0502020204030204"/>
              </a:rPr>
              <a:t> </a:t>
            </a:r>
            <a:r>
              <a:rPr sz="2400" spc="-5" dirty="0">
                <a:latin typeface="Calibri" panose="020F0502020204030204"/>
                <a:cs typeface="Calibri" panose="020F0502020204030204"/>
              </a:rPr>
              <a:t>the</a:t>
            </a:r>
            <a:r>
              <a:rPr sz="2400" dirty="0">
                <a:latin typeface="Calibri" panose="020F0502020204030204"/>
                <a:cs typeface="Calibri" panose="020F0502020204030204"/>
              </a:rPr>
              <a:t> </a:t>
            </a:r>
            <a:r>
              <a:rPr sz="2400" spc="-5" dirty="0">
                <a:latin typeface="Calibri" panose="020F0502020204030204"/>
                <a:cs typeface="Calibri" panose="020F0502020204030204"/>
              </a:rPr>
              <a:t>Southbound</a:t>
            </a:r>
            <a:r>
              <a:rPr sz="2400" dirty="0">
                <a:latin typeface="Calibri" panose="020F0502020204030204"/>
                <a:cs typeface="Calibri" panose="020F0502020204030204"/>
              </a:rPr>
              <a:t> </a:t>
            </a:r>
            <a:r>
              <a:rPr sz="2400" spc="-5" dirty="0">
                <a:latin typeface="Calibri" panose="020F0502020204030204"/>
                <a:cs typeface="Calibri" panose="020F0502020204030204"/>
              </a:rPr>
              <a:t>interface.</a:t>
            </a:r>
            <a:endParaRPr sz="2400" dirty="0">
              <a:latin typeface="Calibri" panose="020F0502020204030204"/>
              <a:cs typeface="Calibri" panose="020F0502020204030204"/>
            </a:endParaRPr>
          </a:p>
        </p:txBody>
      </p:sp>
      <p:sp>
        <p:nvSpPr>
          <p:cNvPr id="6" name="object 6"/>
          <p:cNvSpPr txBox="1"/>
          <p:nvPr/>
        </p:nvSpPr>
        <p:spPr>
          <a:xfrm>
            <a:off x="1981200" y="6498927"/>
            <a:ext cx="3962400" cy="179536"/>
          </a:xfrm>
          <a:prstGeom prst="rect">
            <a:avLst/>
          </a:prstGeom>
        </p:spPr>
        <p:txBody>
          <a:bodyPr vert="horz" wrap="square" lIns="0" tIns="0" rIns="0" bIns="0" rtlCol="0">
            <a:spAutoFit/>
          </a:bodyPr>
          <a:lstStyle/>
          <a:p>
            <a:pPr marL="12700">
              <a:lnSpc>
                <a:spcPts val="1425"/>
              </a:lnSpc>
            </a:pPr>
            <a:r>
              <a:rPr sz="1200" spc="-5" dirty="0">
                <a:solidFill>
                  <a:srgbClr val="808080"/>
                </a:solidFill>
                <a:latin typeface="Arial" panose="020B0604020202020204"/>
                <a:cs typeface="Arial" panose="020B0604020202020204"/>
              </a:rPr>
              <a:t>Book</a:t>
            </a:r>
            <a:r>
              <a:rPr sz="1200" spc="-25"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rPr>
              <a:t>website:</a:t>
            </a:r>
            <a:r>
              <a:rPr sz="1200" spc="-20"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hlinkClick r:id="rId2"/>
              </a:rPr>
              <a:t>http://www.internet-of-things-book.com</a:t>
            </a:r>
            <a:endParaRPr sz="1200">
              <a:latin typeface="Arial" panose="020B0604020202020204"/>
              <a:cs typeface="Arial" panose="020B0604020202020204"/>
            </a:endParaRPr>
          </a:p>
        </p:txBody>
      </p:sp>
    </p:spTree>
    <p:extLst>
      <p:ext uri="{BB962C8B-B14F-4D97-AF65-F5344CB8AC3E}">
        <p14:creationId xmlns:p14="http://schemas.microsoft.com/office/powerpoint/2010/main" val="3321591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3DA1C8-3BC3-119F-233C-83659C2E34AC}"/>
              </a:ext>
            </a:extLst>
          </p:cNvPr>
          <p:cNvSpPr txBox="1"/>
          <p:nvPr/>
        </p:nvSpPr>
        <p:spPr>
          <a:xfrm>
            <a:off x="0" y="0"/>
            <a:ext cx="9052560" cy="646331"/>
          </a:xfrm>
          <a:prstGeom prst="rect">
            <a:avLst/>
          </a:prstGeom>
          <a:noFill/>
        </p:spPr>
        <p:txBody>
          <a:bodyPr wrap="square">
            <a:spAutoFit/>
          </a:bodyPr>
          <a:lstStyle/>
          <a:p>
            <a:pPr algn="l" fontAlgn="base"/>
            <a:r>
              <a:rPr lang="en-I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Software Defined Networking for IoT</a:t>
            </a:r>
          </a:p>
        </p:txBody>
      </p:sp>
      <p:pic>
        <p:nvPicPr>
          <p:cNvPr id="6" name="Picture 5">
            <a:extLst>
              <a:ext uri="{FF2B5EF4-FFF2-40B4-BE49-F238E27FC236}">
                <a16:creationId xmlns:a16="http://schemas.microsoft.com/office/drawing/2014/main" id="{5EB68AE4-9C55-82E6-47AF-D7A3204E1A75}"/>
              </a:ext>
            </a:extLst>
          </p:cNvPr>
          <p:cNvPicPr>
            <a:picLocks noChangeAspect="1"/>
          </p:cNvPicPr>
          <p:nvPr/>
        </p:nvPicPr>
        <p:blipFill>
          <a:blip r:embed="rId2"/>
          <a:stretch>
            <a:fillRect/>
          </a:stretch>
        </p:blipFill>
        <p:spPr>
          <a:xfrm>
            <a:off x="436880" y="1044646"/>
            <a:ext cx="11551920" cy="5114148"/>
          </a:xfrm>
          <a:prstGeom prst="rect">
            <a:avLst/>
          </a:prstGeom>
        </p:spPr>
      </p:pic>
    </p:spTree>
    <p:extLst>
      <p:ext uri="{BB962C8B-B14F-4D97-AF65-F5344CB8AC3E}">
        <p14:creationId xmlns:p14="http://schemas.microsoft.com/office/powerpoint/2010/main" val="2661898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3DA1C8-3BC3-119F-233C-83659C2E34AC}"/>
              </a:ext>
            </a:extLst>
          </p:cNvPr>
          <p:cNvSpPr txBox="1"/>
          <p:nvPr/>
        </p:nvSpPr>
        <p:spPr>
          <a:xfrm>
            <a:off x="0" y="0"/>
            <a:ext cx="9052560" cy="584775"/>
          </a:xfrm>
          <a:prstGeom prst="rect">
            <a:avLst/>
          </a:prstGeom>
          <a:noFill/>
        </p:spPr>
        <p:txBody>
          <a:bodyPr wrap="square">
            <a:spAutoFit/>
          </a:bodyPr>
          <a:lstStyle/>
          <a:p>
            <a:pPr algn="l" fontAlgn="base"/>
            <a:r>
              <a:rPr lang="en-IN"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Software</a:t>
            </a:r>
            <a:r>
              <a:rPr lang="en-IN" sz="3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Defined Networking for IoT</a:t>
            </a:r>
          </a:p>
        </p:txBody>
      </p:sp>
      <p:pic>
        <p:nvPicPr>
          <p:cNvPr id="2" name="Picture 1">
            <a:extLst>
              <a:ext uri="{FF2B5EF4-FFF2-40B4-BE49-F238E27FC236}">
                <a16:creationId xmlns:a16="http://schemas.microsoft.com/office/drawing/2014/main" id="{7BBA7789-C231-D66C-CEDD-66EC98F7DEAA}"/>
              </a:ext>
            </a:extLst>
          </p:cNvPr>
          <p:cNvPicPr>
            <a:picLocks noChangeAspect="1"/>
          </p:cNvPicPr>
          <p:nvPr/>
        </p:nvPicPr>
        <p:blipFill>
          <a:blip r:embed="rId2"/>
          <a:stretch>
            <a:fillRect/>
          </a:stretch>
        </p:blipFill>
        <p:spPr>
          <a:xfrm>
            <a:off x="6603749" y="1110261"/>
            <a:ext cx="5452784" cy="4067777"/>
          </a:xfrm>
          <a:prstGeom prst="rect">
            <a:avLst/>
          </a:prstGeom>
        </p:spPr>
      </p:pic>
      <p:sp>
        <p:nvSpPr>
          <p:cNvPr id="10" name="TextBox 9">
            <a:extLst>
              <a:ext uri="{FF2B5EF4-FFF2-40B4-BE49-F238E27FC236}">
                <a16:creationId xmlns:a16="http://schemas.microsoft.com/office/drawing/2014/main" id="{176D000A-F3E2-110A-D9F1-E1AD59A629D7}"/>
              </a:ext>
            </a:extLst>
          </p:cNvPr>
          <p:cNvSpPr txBox="1"/>
          <p:nvPr/>
        </p:nvSpPr>
        <p:spPr>
          <a:xfrm>
            <a:off x="40359" y="988927"/>
            <a:ext cx="6756431" cy="5326010"/>
          </a:xfrm>
          <a:prstGeom prst="rect">
            <a:avLst/>
          </a:prstGeom>
          <a:noFill/>
        </p:spPr>
        <p:txBody>
          <a:bodyPr wrap="square">
            <a:spAutoFit/>
          </a:bodyPr>
          <a:lstStyle/>
          <a:p>
            <a:pPr marL="342900" indent="-342900">
              <a:lnSpc>
                <a:spcPct val="114000"/>
              </a:lnSpc>
              <a:buFont typeface="Arial" panose="020B0604020202020204" pitchFamily="34" charset="0"/>
              <a:buChar char="•"/>
            </a:pPr>
            <a:r>
              <a:rPr lang="en-US" sz="2000" dirty="0">
                <a:solidFill>
                  <a:srgbClr val="C00000"/>
                </a:solidFill>
              </a:rPr>
              <a:t>Separation of Control and Data Planes:</a:t>
            </a:r>
          </a:p>
          <a:p>
            <a:pPr marL="800100" lvl="1" indent="-342900">
              <a:lnSpc>
                <a:spcPct val="114000"/>
              </a:lnSpc>
              <a:buFont typeface="Arial" panose="020B0604020202020204" pitchFamily="34" charset="0"/>
              <a:buChar char="•"/>
            </a:pPr>
            <a:r>
              <a:rPr lang="en-US" sz="2000" dirty="0"/>
              <a:t>Control Plane: Centralized brain of the network that makes decisions (routing, security).</a:t>
            </a:r>
          </a:p>
          <a:p>
            <a:pPr marL="800100" lvl="1" indent="-342900">
              <a:lnSpc>
                <a:spcPct val="114000"/>
              </a:lnSpc>
              <a:buFont typeface="Arial" panose="020B0604020202020204" pitchFamily="34" charset="0"/>
              <a:buChar char="•"/>
            </a:pPr>
            <a:r>
              <a:rPr lang="en-US" sz="2000" dirty="0"/>
              <a:t>Data Plane: Handles traffic forwarding based on instructions from the control plane.</a:t>
            </a:r>
          </a:p>
          <a:p>
            <a:pPr marL="342900" indent="-342900">
              <a:lnSpc>
                <a:spcPct val="114000"/>
              </a:lnSpc>
              <a:buFont typeface="Arial" panose="020B0604020202020204" pitchFamily="34" charset="0"/>
              <a:buChar char="•"/>
            </a:pPr>
            <a:r>
              <a:rPr lang="en-US" sz="2000" dirty="0">
                <a:solidFill>
                  <a:srgbClr val="C00000"/>
                </a:solidFill>
              </a:rPr>
              <a:t>Centralized SDN Controller:</a:t>
            </a:r>
          </a:p>
          <a:p>
            <a:pPr marL="800100" lvl="1" indent="-342900">
              <a:lnSpc>
                <a:spcPct val="114000"/>
              </a:lnSpc>
              <a:buFont typeface="Arial" panose="020B0604020202020204" pitchFamily="34" charset="0"/>
              <a:buChar char="•"/>
            </a:pPr>
            <a:r>
              <a:rPr lang="en-US" sz="2000" dirty="0"/>
              <a:t>A software-based controller manages the entire network.</a:t>
            </a:r>
          </a:p>
          <a:p>
            <a:pPr marL="800100" lvl="1" indent="-342900">
              <a:lnSpc>
                <a:spcPct val="114000"/>
              </a:lnSpc>
              <a:buFont typeface="Arial" panose="020B0604020202020204" pitchFamily="34" charset="0"/>
              <a:buChar char="•"/>
            </a:pPr>
            <a:r>
              <a:rPr lang="en-US" sz="2000" dirty="0"/>
              <a:t>It tells network devices (switches/routers) how to handle traffic in real-time.</a:t>
            </a:r>
          </a:p>
          <a:p>
            <a:pPr marL="800100" lvl="1" indent="-342900">
              <a:lnSpc>
                <a:spcPct val="114000"/>
              </a:lnSpc>
              <a:buFont typeface="Arial" panose="020B0604020202020204" pitchFamily="34" charset="0"/>
              <a:buChar char="•"/>
            </a:pPr>
            <a:r>
              <a:rPr lang="en-US" sz="2000" dirty="0"/>
              <a:t>Communicates using protocols like OpenFlow.</a:t>
            </a:r>
          </a:p>
          <a:p>
            <a:pPr marL="342900" indent="-342900">
              <a:lnSpc>
                <a:spcPct val="114000"/>
              </a:lnSpc>
              <a:buFont typeface="Arial" panose="020B0604020202020204" pitchFamily="34" charset="0"/>
              <a:buChar char="•"/>
            </a:pPr>
            <a:r>
              <a:rPr lang="en-US" sz="2000" dirty="0">
                <a:solidFill>
                  <a:srgbClr val="C00000"/>
                </a:solidFill>
              </a:rPr>
              <a:t>Programmability: </a:t>
            </a:r>
          </a:p>
          <a:p>
            <a:pPr marL="800100" lvl="1" indent="-342900">
              <a:lnSpc>
                <a:spcPct val="114000"/>
              </a:lnSpc>
              <a:buFont typeface="Arial" panose="020B0604020202020204" pitchFamily="34" charset="0"/>
              <a:buChar char="•"/>
            </a:pPr>
            <a:r>
              <a:rPr lang="en-US" sz="2000" dirty="0"/>
              <a:t>Network behavior is programmable, allowing dynamic control and fast responses to changing traffic needs.</a:t>
            </a:r>
            <a:endParaRPr lang="en-IN" sz="2000" dirty="0"/>
          </a:p>
        </p:txBody>
      </p:sp>
    </p:spTree>
    <p:extLst>
      <p:ext uri="{BB962C8B-B14F-4D97-AF65-F5344CB8AC3E}">
        <p14:creationId xmlns:p14="http://schemas.microsoft.com/office/powerpoint/2010/main" val="3606498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3DA1C8-3BC3-119F-233C-83659C2E34AC}"/>
              </a:ext>
            </a:extLst>
          </p:cNvPr>
          <p:cNvSpPr txBox="1"/>
          <p:nvPr/>
        </p:nvSpPr>
        <p:spPr>
          <a:xfrm>
            <a:off x="0" y="0"/>
            <a:ext cx="9052560" cy="646331"/>
          </a:xfrm>
          <a:prstGeom prst="rect">
            <a:avLst/>
          </a:prstGeom>
          <a:noFill/>
        </p:spPr>
        <p:txBody>
          <a:bodyPr wrap="square">
            <a:spAutoFit/>
          </a:bodyPr>
          <a:lstStyle/>
          <a:p>
            <a:pPr algn="l" fontAlgn="base"/>
            <a:r>
              <a:rPr lang="en-I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Software Defined Networking for IoT</a:t>
            </a:r>
          </a:p>
        </p:txBody>
      </p:sp>
      <p:pic>
        <p:nvPicPr>
          <p:cNvPr id="2" name="Picture 1">
            <a:extLst>
              <a:ext uri="{FF2B5EF4-FFF2-40B4-BE49-F238E27FC236}">
                <a16:creationId xmlns:a16="http://schemas.microsoft.com/office/drawing/2014/main" id="{7BBA7789-C231-D66C-CEDD-66EC98F7DEAA}"/>
              </a:ext>
            </a:extLst>
          </p:cNvPr>
          <p:cNvPicPr>
            <a:picLocks noChangeAspect="1"/>
          </p:cNvPicPr>
          <p:nvPr/>
        </p:nvPicPr>
        <p:blipFill>
          <a:blip r:embed="rId2"/>
          <a:stretch>
            <a:fillRect/>
          </a:stretch>
        </p:blipFill>
        <p:spPr>
          <a:xfrm>
            <a:off x="6740878" y="1194375"/>
            <a:ext cx="5338767" cy="3982720"/>
          </a:xfrm>
          <a:prstGeom prst="rect">
            <a:avLst/>
          </a:prstGeom>
        </p:spPr>
      </p:pic>
      <p:sp>
        <p:nvSpPr>
          <p:cNvPr id="12" name="TextBox 11">
            <a:extLst>
              <a:ext uri="{FF2B5EF4-FFF2-40B4-BE49-F238E27FC236}">
                <a16:creationId xmlns:a16="http://schemas.microsoft.com/office/drawing/2014/main" id="{4A90967C-B1B6-E96C-ED53-E9895FEE04EB}"/>
              </a:ext>
            </a:extLst>
          </p:cNvPr>
          <p:cNvSpPr txBox="1"/>
          <p:nvPr/>
        </p:nvSpPr>
        <p:spPr>
          <a:xfrm>
            <a:off x="90312" y="1115352"/>
            <a:ext cx="6650566" cy="3220818"/>
          </a:xfrm>
          <a:prstGeom prst="rect">
            <a:avLst/>
          </a:prstGeom>
          <a:noFill/>
        </p:spPr>
        <p:txBody>
          <a:bodyPr wrap="square">
            <a:spAutoFit/>
          </a:bodyPr>
          <a:lstStyle/>
          <a:p>
            <a:pPr marL="342900" indent="-342900">
              <a:lnSpc>
                <a:spcPct val="114000"/>
              </a:lnSpc>
              <a:buFont typeface="Arial" panose="020B0604020202020204" pitchFamily="34" charset="0"/>
              <a:buChar char="•"/>
            </a:pPr>
            <a:r>
              <a:rPr lang="en-US" sz="2000" dirty="0">
                <a:solidFill>
                  <a:srgbClr val="C00000"/>
                </a:solidFill>
              </a:rPr>
              <a:t>Flow Management:</a:t>
            </a:r>
          </a:p>
          <a:p>
            <a:pPr marL="800100" lvl="1" indent="-342900">
              <a:lnSpc>
                <a:spcPct val="114000"/>
              </a:lnSpc>
              <a:buFont typeface="Arial" panose="020B0604020202020204" pitchFamily="34" charset="0"/>
              <a:buChar char="•"/>
            </a:pPr>
            <a:r>
              <a:rPr lang="en-US" sz="2000" dirty="0"/>
              <a:t>The SDN controller sets rules for traffic flows, optimizing paths and enforcing policies across the network.</a:t>
            </a:r>
          </a:p>
          <a:p>
            <a:pPr marL="342900" indent="-342900">
              <a:lnSpc>
                <a:spcPct val="114000"/>
              </a:lnSpc>
              <a:buFont typeface="Arial" panose="020B0604020202020204" pitchFamily="34" charset="0"/>
              <a:buChar char="•"/>
            </a:pPr>
            <a:r>
              <a:rPr lang="en-US" sz="2000" dirty="0">
                <a:solidFill>
                  <a:srgbClr val="C00000"/>
                </a:solidFill>
              </a:rPr>
              <a:t>Interfaces:</a:t>
            </a:r>
          </a:p>
          <a:p>
            <a:pPr marL="800100" lvl="1" indent="-342900">
              <a:lnSpc>
                <a:spcPct val="114000"/>
              </a:lnSpc>
              <a:buFont typeface="Arial" panose="020B0604020202020204" pitchFamily="34" charset="0"/>
              <a:buChar char="•"/>
            </a:pPr>
            <a:r>
              <a:rPr lang="en-US" sz="2000" dirty="0"/>
              <a:t>Northbound (to Applications): Allows apps to control the network.</a:t>
            </a:r>
          </a:p>
          <a:p>
            <a:pPr marL="800100" lvl="1" indent="-342900">
              <a:lnSpc>
                <a:spcPct val="114000"/>
              </a:lnSpc>
              <a:buFont typeface="Arial" panose="020B0604020202020204" pitchFamily="34" charset="0"/>
              <a:buChar char="•"/>
            </a:pPr>
            <a:r>
              <a:rPr lang="en-US" sz="2000" dirty="0"/>
              <a:t>Southbound (to Devices): Links the controller to network devices.</a:t>
            </a:r>
            <a:endParaRPr lang="en-IN" dirty="0"/>
          </a:p>
        </p:txBody>
      </p:sp>
    </p:spTree>
    <p:extLst>
      <p:ext uri="{BB962C8B-B14F-4D97-AF65-F5344CB8AC3E}">
        <p14:creationId xmlns:p14="http://schemas.microsoft.com/office/powerpoint/2010/main" val="1921938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6"/>
          <p:cNvPicPr/>
          <p:nvPr/>
        </p:nvPicPr>
        <p:blipFill>
          <a:blip r:embed="rId2" cstate="print"/>
          <a:stretch>
            <a:fillRect/>
          </a:stretch>
        </p:blipFill>
        <p:spPr>
          <a:xfrm>
            <a:off x="1998133" y="1061155"/>
            <a:ext cx="7755467" cy="5198533"/>
          </a:xfrm>
          <a:prstGeom prst="rect">
            <a:avLst/>
          </a:prstGeom>
        </p:spPr>
      </p:pic>
    </p:spTree>
    <p:extLst>
      <p:ext uri="{BB962C8B-B14F-4D97-AF65-F5344CB8AC3E}">
        <p14:creationId xmlns:p14="http://schemas.microsoft.com/office/powerpoint/2010/main" val="1850695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3DA1C8-3BC3-119F-233C-83659C2E34AC}"/>
              </a:ext>
            </a:extLst>
          </p:cNvPr>
          <p:cNvSpPr txBox="1"/>
          <p:nvPr/>
        </p:nvSpPr>
        <p:spPr>
          <a:xfrm>
            <a:off x="0" y="0"/>
            <a:ext cx="9052560" cy="646331"/>
          </a:xfrm>
          <a:prstGeom prst="rect">
            <a:avLst/>
          </a:prstGeom>
          <a:noFill/>
        </p:spPr>
        <p:txBody>
          <a:bodyPr wrap="square">
            <a:spAutoFit/>
          </a:bodyPr>
          <a:lstStyle/>
          <a:p>
            <a:pPr algn="l" fontAlgn="base"/>
            <a:r>
              <a:rPr lang="en-I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Software Defined Networking for IoT</a:t>
            </a:r>
          </a:p>
        </p:txBody>
      </p:sp>
      <p:sp>
        <p:nvSpPr>
          <p:cNvPr id="3" name="TextBox 2">
            <a:extLst>
              <a:ext uri="{FF2B5EF4-FFF2-40B4-BE49-F238E27FC236}">
                <a16:creationId xmlns:a16="http://schemas.microsoft.com/office/drawing/2014/main" id="{21C89B0E-DE36-AA2E-6EE6-51CFE94904A2}"/>
              </a:ext>
            </a:extLst>
          </p:cNvPr>
          <p:cNvSpPr txBox="1"/>
          <p:nvPr/>
        </p:nvSpPr>
        <p:spPr>
          <a:xfrm>
            <a:off x="109220" y="1058908"/>
            <a:ext cx="11087100" cy="5009833"/>
          </a:xfrm>
          <a:prstGeom prst="rect">
            <a:avLst/>
          </a:prstGeom>
          <a:noFill/>
        </p:spPr>
        <p:txBody>
          <a:bodyPr wrap="square">
            <a:spAutoFit/>
          </a:bodyPr>
          <a:lstStyle/>
          <a:p>
            <a:pPr>
              <a:lnSpc>
                <a:spcPct val="150000"/>
              </a:lnSpc>
            </a:pPr>
            <a:r>
              <a:rPr lang="en-US" sz="2400" b="1" dirty="0">
                <a:solidFill>
                  <a:srgbClr val="C00000"/>
                </a:solidFill>
              </a:rPr>
              <a:t>Use Cases of SDN in IoT</a:t>
            </a:r>
          </a:p>
          <a:p>
            <a:pPr marL="342900" indent="-342900">
              <a:lnSpc>
                <a:spcPct val="150000"/>
              </a:lnSpc>
              <a:buFont typeface="Arial" panose="020B0604020202020204" pitchFamily="34" charset="0"/>
              <a:buChar char="•"/>
            </a:pPr>
            <a:r>
              <a:rPr lang="en-US" sz="2400" dirty="0"/>
              <a:t>Smart Cities - SDN controls traffic lights, cameras, and environmental sensors for efficient urban management.</a:t>
            </a:r>
          </a:p>
          <a:p>
            <a:pPr marL="342900" indent="-342900">
              <a:lnSpc>
                <a:spcPct val="150000"/>
              </a:lnSpc>
              <a:buFont typeface="Arial" panose="020B0604020202020204" pitchFamily="34" charset="0"/>
              <a:buChar char="•"/>
            </a:pPr>
            <a:r>
              <a:rPr lang="en-US" sz="2400" dirty="0"/>
              <a:t>Healthcare IoT - Manages the flow of critical data from wearable devices and smart medical systems. </a:t>
            </a:r>
          </a:p>
          <a:p>
            <a:pPr marL="342900" indent="-342900">
              <a:lnSpc>
                <a:spcPct val="150000"/>
              </a:lnSpc>
              <a:buFont typeface="Arial" panose="020B0604020202020204" pitchFamily="34" charset="0"/>
              <a:buChar char="•"/>
            </a:pPr>
            <a:r>
              <a:rPr lang="en-US" sz="2400" dirty="0"/>
              <a:t>Industrial IoT - Optimizes factory automation and real-time monitoring of equipment for better productivity. </a:t>
            </a:r>
          </a:p>
          <a:p>
            <a:pPr marL="342900" indent="-342900">
              <a:lnSpc>
                <a:spcPct val="150000"/>
              </a:lnSpc>
              <a:buFont typeface="Arial" panose="020B0604020202020204" pitchFamily="34" charset="0"/>
              <a:buChar char="•"/>
            </a:pPr>
            <a:r>
              <a:rPr lang="en-US" sz="2400" dirty="0"/>
              <a:t>Agriculture - Centralized management of sensors in precision farming for optimizing water and fertilizer use.</a:t>
            </a:r>
            <a:endParaRPr lang="en-IN" sz="2400" dirty="0"/>
          </a:p>
        </p:txBody>
      </p:sp>
    </p:spTree>
    <p:extLst>
      <p:ext uri="{BB962C8B-B14F-4D97-AF65-F5344CB8AC3E}">
        <p14:creationId xmlns:p14="http://schemas.microsoft.com/office/powerpoint/2010/main" val="2507780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993" y="154680"/>
            <a:ext cx="7925718" cy="503984"/>
          </a:xfrm>
          <a:prstGeom prst="rect">
            <a:avLst/>
          </a:prstGeom>
        </p:spPr>
        <p:txBody>
          <a:bodyPr vert="horz" wrap="square" lIns="0" tIns="11430" rIns="0" bIns="0" rtlCol="0" anchor="ctr">
            <a:spAutoFit/>
          </a:bodyPr>
          <a:lstStyle/>
          <a:p>
            <a:pPr marL="12700">
              <a:lnSpc>
                <a:spcPct val="100000"/>
              </a:lnSpc>
              <a:spcBef>
                <a:spcPts val="90"/>
              </a:spcBef>
            </a:pPr>
            <a:r>
              <a:rPr b="1" spc="-5" dirty="0"/>
              <a:t>N</a:t>
            </a:r>
            <a:r>
              <a:rPr b="1" spc="-10" dirty="0"/>
              <a:t>FV</a:t>
            </a:r>
            <a:r>
              <a:rPr lang="en-IN" b="1" spc="-10" dirty="0"/>
              <a:t> – Network Function Virtualization</a:t>
            </a:r>
            <a:endParaRPr b="1" spc="-10" dirty="0"/>
          </a:p>
        </p:txBody>
      </p:sp>
      <p:sp>
        <p:nvSpPr>
          <p:cNvPr id="3" name="object 3"/>
          <p:cNvSpPr txBox="1"/>
          <p:nvPr/>
        </p:nvSpPr>
        <p:spPr>
          <a:xfrm>
            <a:off x="31044" y="1147969"/>
            <a:ext cx="6064956" cy="2982611"/>
          </a:xfrm>
          <a:prstGeom prst="rect">
            <a:avLst/>
          </a:prstGeom>
        </p:spPr>
        <p:txBody>
          <a:bodyPr vert="horz" wrap="square" lIns="0" tIns="130810" rIns="0" bIns="0" rtlCol="0">
            <a:spAutoFit/>
          </a:bodyPr>
          <a:lstStyle/>
          <a:p>
            <a:pPr marL="241300" marR="5080" indent="-228600" algn="just">
              <a:lnSpc>
                <a:spcPct val="150000"/>
              </a:lnSpc>
              <a:spcBef>
                <a:spcPts val="1030"/>
              </a:spcBef>
              <a:buFont typeface="Arial" panose="020B0604020202020204"/>
              <a:buChar char="•"/>
              <a:tabLst>
                <a:tab pos="241300" algn="l"/>
              </a:tabLst>
            </a:pPr>
            <a:r>
              <a:rPr sz="2000" spc="-5" dirty="0">
                <a:latin typeface="Calibri" panose="020F0502020204030204"/>
                <a:cs typeface="Calibri" panose="020F0502020204030204"/>
              </a:rPr>
              <a:t>Network Function </a:t>
            </a:r>
            <a:r>
              <a:rPr sz="2000" dirty="0">
                <a:latin typeface="Calibri" panose="020F0502020204030204"/>
                <a:cs typeface="Calibri" panose="020F0502020204030204"/>
              </a:rPr>
              <a:t> </a:t>
            </a:r>
            <a:r>
              <a:rPr sz="2000" spc="-5" dirty="0">
                <a:latin typeface="Calibri" panose="020F0502020204030204"/>
                <a:cs typeface="Calibri" panose="020F0502020204030204"/>
              </a:rPr>
              <a:t>Virtualization (NFV) is a </a:t>
            </a:r>
            <a:r>
              <a:rPr sz="2000" dirty="0">
                <a:latin typeface="Calibri" panose="020F0502020204030204"/>
                <a:cs typeface="Calibri" panose="020F0502020204030204"/>
              </a:rPr>
              <a:t> </a:t>
            </a:r>
            <a:r>
              <a:rPr sz="2000" spc="-5" dirty="0">
                <a:latin typeface="Calibri" panose="020F0502020204030204"/>
                <a:cs typeface="Calibri" panose="020F0502020204030204"/>
              </a:rPr>
              <a:t>technology that leverages </a:t>
            </a:r>
            <a:r>
              <a:rPr sz="2000" spc="-575" dirty="0">
                <a:latin typeface="Calibri" panose="020F0502020204030204"/>
                <a:cs typeface="Calibri" panose="020F0502020204030204"/>
              </a:rPr>
              <a:t> </a:t>
            </a:r>
            <a:r>
              <a:rPr sz="2000" spc="-5" dirty="0">
                <a:latin typeface="Calibri" panose="020F0502020204030204"/>
                <a:cs typeface="Calibri" panose="020F0502020204030204"/>
              </a:rPr>
              <a:t>virtualization</a:t>
            </a:r>
            <a:r>
              <a:rPr sz="2000" dirty="0">
                <a:latin typeface="Calibri" panose="020F0502020204030204"/>
                <a:cs typeface="Calibri" panose="020F0502020204030204"/>
              </a:rPr>
              <a:t> </a:t>
            </a:r>
            <a:r>
              <a:rPr sz="2000" spc="-5" dirty="0">
                <a:latin typeface="Calibri" panose="020F0502020204030204"/>
                <a:cs typeface="Calibri" panose="020F0502020204030204"/>
              </a:rPr>
              <a:t>to </a:t>
            </a:r>
            <a:r>
              <a:rPr sz="2000" dirty="0">
                <a:latin typeface="Calibri" panose="020F0502020204030204"/>
                <a:cs typeface="Calibri" panose="020F0502020204030204"/>
              </a:rPr>
              <a:t> </a:t>
            </a:r>
            <a:r>
              <a:rPr sz="2000" spc="-5" dirty="0">
                <a:latin typeface="Calibri" panose="020F0502020204030204"/>
                <a:cs typeface="Calibri" panose="020F0502020204030204"/>
              </a:rPr>
              <a:t>consolidate</a:t>
            </a:r>
            <a:r>
              <a:rPr sz="2000" dirty="0">
                <a:latin typeface="Calibri" panose="020F0502020204030204"/>
                <a:cs typeface="Calibri" panose="020F0502020204030204"/>
              </a:rPr>
              <a:t> </a:t>
            </a:r>
            <a:r>
              <a:rPr sz="2000" spc="-5" dirty="0">
                <a:latin typeface="Calibri" panose="020F0502020204030204"/>
                <a:cs typeface="Calibri" panose="020F0502020204030204"/>
              </a:rPr>
              <a:t>the </a:t>
            </a:r>
            <a:r>
              <a:rPr sz="2000" dirty="0">
                <a:latin typeface="Calibri" panose="020F0502020204030204"/>
                <a:cs typeface="Calibri" panose="020F0502020204030204"/>
              </a:rPr>
              <a:t> </a:t>
            </a:r>
            <a:r>
              <a:rPr sz="2000" spc="-5" dirty="0">
                <a:latin typeface="Calibri" panose="020F0502020204030204"/>
                <a:cs typeface="Calibri" panose="020F0502020204030204"/>
              </a:rPr>
              <a:t>heterogeneous network </a:t>
            </a:r>
            <a:r>
              <a:rPr sz="2000" dirty="0">
                <a:latin typeface="Calibri" panose="020F0502020204030204"/>
                <a:cs typeface="Calibri" panose="020F0502020204030204"/>
              </a:rPr>
              <a:t> </a:t>
            </a:r>
            <a:r>
              <a:rPr sz="2000" spc="-5" dirty="0">
                <a:latin typeface="Calibri" panose="020F0502020204030204"/>
                <a:cs typeface="Calibri" panose="020F0502020204030204"/>
              </a:rPr>
              <a:t>devices</a:t>
            </a:r>
            <a:r>
              <a:rPr sz="2000" spc="-10" dirty="0">
                <a:latin typeface="Calibri" panose="020F0502020204030204"/>
                <a:cs typeface="Calibri" panose="020F0502020204030204"/>
              </a:rPr>
              <a:t> </a:t>
            </a:r>
            <a:r>
              <a:rPr sz="2000" spc="-5" dirty="0">
                <a:latin typeface="Calibri" panose="020F0502020204030204"/>
                <a:cs typeface="Calibri" panose="020F0502020204030204"/>
              </a:rPr>
              <a:t>onto</a:t>
            </a:r>
            <a:r>
              <a:rPr sz="2000" dirty="0">
                <a:latin typeface="Calibri" panose="020F0502020204030204"/>
                <a:cs typeface="Calibri" panose="020F0502020204030204"/>
              </a:rPr>
              <a:t> </a:t>
            </a:r>
            <a:r>
              <a:rPr sz="2000" spc="-5" dirty="0">
                <a:latin typeface="Calibri" panose="020F0502020204030204"/>
                <a:cs typeface="Calibri" panose="020F0502020204030204"/>
              </a:rPr>
              <a:t>industry </a:t>
            </a:r>
            <a:r>
              <a:rPr sz="2000" dirty="0">
                <a:latin typeface="Calibri" panose="020F0502020204030204"/>
                <a:cs typeface="Calibri" panose="020F0502020204030204"/>
              </a:rPr>
              <a:t> </a:t>
            </a:r>
            <a:r>
              <a:rPr sz="2000" spc="-5" dirty="0">
                <a:latin typeface="Calibri" panose="020F0502020204030204"/>
                <a:cs typeface="Calibri" panose="020F0502020204030204"/>
              </a:rPr>
              <a:t>standard high volume </a:t>
            </a:r>
            <a:r>
              <a:rPr sz="2000" dirty="0">
                <a:latin typeface="Calibri" panose="020F0502020204030204"/>
                <a:cs typeface="Calibri" panose="020F0502020204030204"/>
              </a:rPr>
              <a:t> </a:t>
            </a:r>
            <a:r>
              <a:rPr sz="2000" spc="-5" dirty="0">
                <a:latin typeface="Calibri" panose="020F0502020204030204"/>
                <a:cs typeface="Calibri" panose="020F0502020204030204"/>
              </a:rPr>
              <a:t>servers,</a:t>
            </a:r>
            <a:r>
              <a:rPr sz="2000" dirty="0">
                <a:latin typeface="Calibri" panose="020F0502020204030204"/>
                <a:cs typeface="Calibri" panose="020F0502020204030204"/>
              </a:rPr>
              <a:t> </a:t>
            </a:r>
            <a:r>
              <a:rPr sz="2000" spc="-5" dirty="0">
                <a:latin typeface="Calibri" panose="020F0502020204030204"/>
                <a:cs typeface="Calibri" panose="020F0502020204030204"/>
              </a:rPr>
              <a:t>switches </a:t>
            </a:r>
            <a:r>
              <a:rPr sz="2000" spc="-10" dirty="0">
                <a:latin typeface="Calibri" panose="020F0502020204030204"/>
                <a:cs typeface="Calibri" panose="020F0502020204030204"/>
              </a:rPr>
              <a:t>and </a:t>
            </a:r>
            <a:r>
              <a:rPr sz="2000" spc="-5" dirty="0">
                <a:latin typeface="Calibri" panose="020F0502020204030204"/>
                <a:cs typeface="Calibri" panose="020F0502020204030204"/>
              </a:rPr>
              <a:t> storage.</a:t>
            </a:r>
            <a:endParaRPr sz="2000" dirty="0">
              <a:latin typeface="Calibri" panose="020F0502020204030204"/>
              <a:cs typeface="Calibri" panose="020F0502020204030204"/>
            </a:endParaRPr>
          </a:p>
          <a:p>
            <a:pPr marL="241300" marR="81915" indent="-228600" algn="just">
              <a:lnSpc>
                <a:spcPct val="150000"/>
              </a:lnSpc>
              <a:spcBef>
                <a:spcPts val="995"/>
              </a:spcBef>
              <a:buFont typeface="Arial" panose="020B0604020202020204"/>
              <a:buChar char="•"/>
              <a:tabLst>
                <a:tab pos="241300" algn="l"/>
              </a:tabLst>
            </a:pPr>
            <a:r>
              <a:rPr sz="2000" spc="-5" dirty="0">
                <a:latin typeface="Calibri" panose="020F0502020204030204"/>
                <a:cs typeface="Calibri" panose="020F0502020204030204"/>
              </a:rPr>
              <a:t>NFV is complementary to </a:t>
            </a:r>
            <a:r>
              <a:rPr sz="2000" spc="-575" dirty="0">
                <a:latin typeface="Calibri" panose="020F0502020204030204"/>
                <a:cs typeface="Calibri" panose="020F0502020204030204"/>
              </a:rPr>
              <a:t> </a:t>
            </a:r>
            <a:r>
              <a:rPr sz="2000" spc="-5" dirty="0">
                <a:latin typeface="Calibri" panose="020F0502020204030204"/>
                <a:cs typeface="Calibri" panose="020F0502020204030204"/>
              </a:rPr>
              <a:t>SDN as NFV can provide </a:t>
            </a:r>
            <a:r>
              <a:rPr sz="2000" dirty="0">
                <a:latin typeface="Calibri" panose="020F0502020204030204"/>
                <a:cs typeface="Calibri" panose="020F0502020204030204"/>
              </a:rPr>
              <a:t> </a:t>
            </a:r>
            <a:r>
              <a:rPr sz="2000" spc="-5" dirty="0">
                <a:latin typeface="Calibri" panose="020F0502020204030204"/>
                <a:cs typeface="Calibri" panose="020F0502020204030204"/>
              </a:rPr>
              <a:t>the infrastructure </a:t>
            </a:r>
            <a:r>
              <a:rPr sz="2000" spc="-10" dirty="0">
                <a:latin typeface="Calibri" panose="020F0502020204030204"/>
                <a:cs typeface="Calibri" panose="020F0502020204030204"/>
              </a:rPr>
              <a:t>on </a:t>
            </a:r>
            <a:r>
              <a:rPr sz="2000" spc="-5" dirty="0">
                <a:latin typeface="Calibri" panose="020F0502020204030204"/>
                <a:cs typeface="Calibri" panose="020F0502020204030204"/>
              </a:rPr>
              <a:t> which SDN</a:t>
            </a:r>
            <a:r>
              <a:rPr sz="2000" spc="5" dirty="0">
                <a:latin typeface="Calibri" panose="020F0502020204030204"/>
                <a:cs typeface="Calibri" panose="020F0502020204030204"/>
              </a:rPr>
              <a:t> </a:t>
            </a:r>
            <a:r>
              <a:rPr sz="2000" spc="-5" dirty="0">
                <a:latin typeface="Calibri" panose="020F0502020204030204"/>
                <a:cs typeface="Calibri" panose="020F0502020204030204"/>
              </a:rPr>
              <a:t>can</a:t>
            </a:r>
            <a:r>
              <a:rPr sz="2000" dirty="0">
                <a:latin typeface="Calibri" panose="020F0502020204030204"/>
                <a:cs typeface="Calibri" panose="020F0502020204030204"/>
              </a:rPr>
              <a:t> </a:t>
            </a:r>
            <a:r>
              <a:rPr sz="2000" spc="-5" dirty="0">
                <a:latin typeface="Calibri" panose="020F0502020204030204"/>
                <a:cs typeface="Calibri" panose="020F0502020204030204"/>
              </a:rPr>
              <a:t>run.</a:t>
            </a:r>
            <a:endParaRPr sz="2000" dirty="0">
              <a:latin typeface="Calibri" panose="020F0502020204030204"/>
              <a:cs typeface="Calibri" panose="020F0502020204030204"/>
            </a:endParaRPr>
          </a:p>
        </p:txBody>
      </p:sp>
      <p:pic>
        <p:nvPicPr>
          <p:cNvPr id="6" name="object 6"/>
          <p:cNvPicPr/>
          <p:nvPr/>
        </p:nvPicPr>
        <p:blipFill>
          <a:blip r:embed="rId2" cstate="print"/>
          <a:stretch>
            <a:fillRect/>
          </a:stretch>
        </p:blipFill>
        <p:spPr>
          <a:xfrm>
            <a:off x="6225161" y="1243730"/>
            <a:ext cx="5966839" cy="4808051"/>
          </a:xfrm>
          <a:prstGeom prst="rect">
            <a:avLst/>
          </a:prstGeom>
        </p:spPr>
      </p:pic>
      <p:sp>
        <p:nvSpPr>
          <p:cNvPr id="8" name="object 8"/>
          <p:cNvSpPr txBox="1"/>
          <p:nvPr/>
        </p:nvSpPr>
        <p:spPr>
          <a:xfrm>
            <a:off x="2057400" y="6019800"/>
            <a:ext cx="3581400" cy="179536"/>
          </a:xfrm>
          <a:prstGeom prst="rect">
            <a:avLst/>
          </a:prstGeom>
        </p:spPr>
        <p:txBody>
          <a:bodyPr vert="horz" wrap="square" lIns="0" tIns="0" rIns="0" bIns="0" rtlCol="0">
            <a:spAutoFit/>
          </a:bodyPr>
          <a:lstStyle/>
          <a:p>
            <a:pPr marL="12700">
              <a:lnSpc>
                <a:spcPts val="1425"/>
              </a:lnSpc>
            </a:pPr>
            <a:r>
              <a:rPr sz="1200" spc="-5" dirty="0">
                <a:solidFill>
                  <a:srgbClr val="808080"/>
                </a:solidFill>
                <a:latin typeface="Arial" panose="020B0604020202020204"/>
                <a:cs typeface="Arial" panose="020B0604020202020204"/>
              </a:rPr>
              <a:t>Book</a:t>
            </a:r>
            <a:r>
              <a:rPr sz="1200" spc="-25"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rPr>
              <a:t>website:</a:t>
            </a:r>
            <a:r>
              <a:rPr sz="1200" spc="-20"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hlinkClick r:id="rId3"/>
              </a:rPr>
              <a:t>http://www.internet-of-things-book.com</a:t>
            </a:r>
            <a:endParaRPr sz="120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C00000"/>
                </a:solidFill>
              </a:rPr>
              <a:t>IoT Application Enablement Platforms</a:t>
            </a:r>
            <a:endParaRPr lang="en-US" dirty="0">
              <a:solidFill>
                <a:srgbClr val="C00000"/>
              </a:solidFill>
            </a:endParaRPr>
          </a:p>
        </p:txBody>
      </p:sp>
      <p:pic>
        <p:nvPicPr>
          <p:cNvPr id="1028" name="Picture 4"/>
          <p:cNvPicPr>
            <a:picLocks noChangeAspect="1" noChangeArrowheads="1"/>
          </p:cNvPicPr>
          <p:nvPr/>
        </p:nvPicPr>
        <p:blipFill>
          <a:blip r:embed="rId2"/>
          <a:srcRect/>
          <a:stretch>
            <a:fillRect/>
          </a:stretch>
        </p:blipFill>
        <p:spPr bwMode="auto">
          <a:xfrm>
            <a:off x="311768" y="1086665"/>
            <a:ext cx="9288108" cy="5014824"/>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9186"/>
            <a:ext cx="5484496" cy="565539"/>
          </a:xfrm>
          <a:prstGeom prst="rect">
            <a:avLst/>
          </a:prstGeom>
        </p:spPr>
        <p:txBody>
          <a:bodyPr vert="horz" wrap="square" lIns="0" tIns="11430" rIns="0" bIns="0" rtlCol="0" anchor="ctr">
            <a:spAutoFit/>
          </a:bodyPr>
          <a:lstStyle/>
          <a:p>
            <a:pPr marL="12700">
              <a:lnSpc>
                <a:spcPct val="100000"/>
              </a:lnSpc>
              <a:spcBef>
                <a:spcPts val="90"/>
              </a:spcBef>
            </a:pPr>
            <a:r>
              <a:rPr sz="3600" b="1" spc="-30" dirty="0"/>
              <a:t>Key</a:t>
            </a:r>
            <a:r>
              <a:rPr sz="3600" b="1" spc="-25" dirty="0"/>
              <a:t> </a:t>
            </a:r>
            <a:r>
              <a:rPr lang="en-IN" sz="3600" b="1" spc="-5" dirty="0"/>
              <a:t>E</a:t>
            </a:r>
            <a:r>
              <a:rPr sz="3600" b="1" spc="-5" dirty="0" err="1"/>
              <a:t>lements</a:t>
            </a:r>
            <a:r>
              <a:rPr sz="3600" b="1" spc="-20" dirty="0"/>
              <a:t> </a:t>
            </a:r>
            <a:r>
              <a:rPr sz="3600" b="1" spc="-5" dirty="0"/>
              <a:t>of</a:t>
            </a:r>
            <a:r>
              <a:rPr sz="3600" b="1" spc="-15" dirty="0"/>
              <a:t> </a:t>
            </a:r>
            <a:r>
              <a:rPr sz="3600" b="1" spc="-5" dirty="0"/>
              <a:t>NFV</a:t>
            </a:r>
          </a:p>
        </p:txBody>
      </p:sp>
      <p:sp>
        <p:nvSpPr>
          <p:cNvPr id="3" name="object 3"/>
          <p:cNvSpPr txBox="1"/>
          <p:nvPr/>
        </p:nvSpPr>
        <p:spPr>
          <a:xfrm>
            <a:off x="176389" y="1030111"/>
            <a:ext cx="11686822" cy="4488152"/>
          </a:xfrm>
          <a:prstGeom prst="rect">
            <a:avLst/>
          </a:prstGeom>
        </p:spPr>
        <p:txBody>
          <a:bodyPr vert="horz" wrap="square" lIns="0" tIns="46990" rIns="0" bIns="0" rtlCol="0">
            <a:spAutoFit/>
          </a:bodyPr>
          <a:lstStyle/>
          <a:p>
            <a:pPr marL="241300" indent="-228600" algn="just">
              <a:lnSpc>
                <a:spcPct val="150000"/>
              </a:lnSpc>
              <a:spcBef>
                <a:spcPts val="370"/>
              </a:spcBef>
              <a:buFont typeface="Arial" panose="020B0604020202020204"/>
              <a:buChar char="•"/>
              <a:tabLst>
                <a:tab pos="241300" algn="l"/>
              </a:tabLst>
            </a:pPr>
            <a:r>
              <a:rPr sz="2000" b="1" spc="-5" dirty="0">
                <a:solidFill>
                  <a:srgbClr val="C00000"/>
                </a:solidFill>
                <a:latin typeface="Calibri" panose="020F0502020204030204"/>
                <a:cs typeface="Calibri" panose="020F0502020204030204"/>
              </a:rPr>
              <a:t>Virtualized</a:t>
            </a:r>
            <a:r>
              <a:rPr sz="2000" b="1" dirty="0">
                <a:solidFill>
                  <a:srgbClr val="C00000"/>
                </a:solidFill>
                <a:latin typeface="Calibri" panose="020F0502020204030204"/>
                <a:cs typeface="Calibri" panose="020F0502020204030204"/>
              </a:rPr>
              <a:t> </a:t>
            </a:r>
            <a:r>
              <a:rPr sz="2000" b="1" spc="-5" dirty="0">
                <a:solidFill>
                  <a:srgbClr val="C00000"/>
                </a:solidFill>
                <a:latin typeface="Calibri" panose="020F0502020204030204"/>
                <a:cs typeface="Calibri" panose="020F0502020204030204"/>
              </a:rPr>
              <a:t>Network</a:t>
            </a:r>
            <a:r>
              <a:rPr sz="2000" b="1" dirty="0">
                <a:solidFill>
                  <a:srgbClr val="C00000"/>
                </a:solidFill>
                <a:latin typeface="Calibri" panose="020F0502020204030204"/>
                <a:cs typeface="Calibri" panose="020F0502020204030204"/>
              </a:rPr>
              <a:t> </a:t>
            </a:r>
            <a:r>
              <a:rPr sz="2000" b="1" spc="-5" dirty="0">
                <a:solidFill>
                  <a:srgbClr val="C00000"/>
                </a:solidFill>
                <a:latin typeface="Calibri" panose="020F0502020204030204"/>
                <a:cs typeface="Calibri" panose="020F0502020204030204"/>
              </a:rPr>
              <a:t>Function</a:t>
            </a:r>
            <a:r>
              <a:rPr sz="2000" b="1" dirty="0">
                <a:solidFill>
                  <a:srgbClr val="C00000"/>
                </a:solidFill>
                <a:latin typeface="Calibri" panose="020F0502020204030204"/>
                <a:cs typeface="Calibri" panose="020F0502020204030204"/>
              </a:rPr>
              <a:t> </a:t>
            </a:r>
            <a:r>
              <a:rPr sz="2000" b="1" spc="-5" dirty="0">
                <a:solidFill>
                  <a:srgbClr val="C00000"/>
                </a:solidFill>
                <a:latin typeface="Calibri" panose="020F0502020204030204"/>
                <a:cs typeface="Calibri" panose="020F0502020204030204"/>
              </a:rPr>
              <a:t>(VNF):</a:t>
            </a:r>
            <a:endParaRPr sz="2000" b="1" dirty="0">
              <a:solidFill>
                <a:srgbClr val="C00000"/>
              </a:solidFill>
              <a:latin typeface="Calibri" panose="020F0502020204030204"/>
              <a:cs typeface="Calibri" panose="020F0502020204030204"/>
            </a:endParaRPr>
          </a:p>
          <a:p>
            <a:pPr marL="698500" marR="5080" lvl="1" indent="-228600" algn="just">
              <a:lnSpc>
                <a:spcPct val="150000"/>
              </a:lnSpc>
              <a:spcBef>
                <a:spcPts val="555"/>
              </a:spcBef>
              <a:buFont typeface="Arial" panose="020B0604020202020204"/>
              <a:buChar char="•"/>
              <a:tabLst>
                <a:tab pos="698500" algn="l"/>
              </a:tabLst>
            </a:pPr>
            <a:r>
              <a:rPr sz="2000" spc="-5" dirty="0">
                <a:latin typeface="Calibri" panose="020F0502020204030204"/>
                <a:cs typeface="Calibri" panose="020F0502020204030204"/>
              </a:rPr>
              <a:t>VNF</a:t>
            </a:r>
            <a:r>
              <a:rPr sz="2000" dirty="0">
                <a:latin typeface="Calibri" panose="020F0502020204030204"/>
                <a:cs typeface="Calibri" panose="020F0502020204030204"/>
              </a:rPr>
              <a:t> </a:t>
            </a:r>
            <a:r>
              <a:rPr sz="2000" spc="-5" dirty="0">
                <a:latin typeface="Calibri" panose="020F0502020204030204"/>
                <a:cs typeface="Calibri" panose="020F0502020204030204"/>
              </a:rPr>
              <a:t>is</a:t>
            </a:r>
            <a:r>
              <a:rPr sz="2000" spc="5" dirty="0">
                <a:latin typeface="Calibri" panose="020F0502020204030204"/>
                <a:cs typeface="Calibri" panose="020F0502020204030204"/>
              </a:rPr>
              <a:t> </a:t>
            </a:r>
            <a:r>
              <a:rPr sz="2000" dirty="0">
                <a:latin typeface="Calibri" panose="020F0502020204030204"/>
                <a:cs typeface="Calibri" panose="020F0502020204030204"/>
              </a:rPr>
              <a:t>a </a:t>
            </a:r>
            <a:r>
              <a:rPr sz="2000" spc="-5" dirty="0">
                <a:latin typeface="Calibri" panose="020F0502020204030204"/>
                <a:cs typeface="Calibri" panose="020F0502020204030204"/>
              </a:rPr>
              <a:t>software</a:t>
            </a:r>
            <a:r>
              <a:rPr sz="2000" spc="5" dirty="0">
                <a:latin typeface="Calibri" panose="020F0502020204030204"/>
                <a:cs typeface="Calibri" panose="020F0502020204030204"/>
              </a:rPr>
              <a:t> </a:t>
            </a:r>
            <a:r>
              <a:rPr sz="2000" spc="-5" dirty="0">
                <a:latin typeface="Calibri" panose="020F0502020204030204"/>
                <a:cs typeface="Calibri" panose="020F0502020204030204"/>
              </a:rPr>
              <a:t>implementation</a:t>
            </a:r>
            <a:r>
              <a:rPr sz="2000" spc="5" dirty="0">
                <a:latin typeface="Calibri" panose="020F0502020204030204"/>
                <a:cs typeface="Calibri" panose="020F0502020204030204"/>
              </a:rPr>
              <a:t> </a:t>
            </a:r>
            <a:r>
              <a:rPr sz="2000" spc="-5" dirty="0">
                <a:latin typeface="Calibri" panose="020F0502020204030204"/>
                <a:cs typeface="Calibri" panose="020F0502020204030204"/>
              </a:rPr>
              <a:t>of</a:t>
            </a:r>
            <a:r>
              <a:rPr sz="2000" dirty="0">
                <a:latin typeface="Calibri" panose="020F0502020204030204"/>
                <a:cs typeface="Calibri" panose="020F0502020204030204"/>
              </a:rPr>
              <a:t> a</a:t>
            </a:r>
            <a:r>
              <a:rPr sz="2000" spc="5" dirty="0">
                <a:latin typeface="Calibri" panose="020F0502020204030204"/>
                <a:cs typeface="Calibri" panose="020F0502020204030204"/>
              </a:rPr>
              <a:t> </a:t>
            </a:r>
            <a:r>
              <a:rPr sz="2000" spc="-5" dirty="0">
                <a:latin typeface="Calibri" panose="020F0502020204030204"/>
                <a:cs typeface="Calibri" panose="020F0502020204030204"/>
              </a:rPr>
              <a:t>network</a:t>
            </a:r>
            <a:r>
              <a:rPr sz="2000" spc="5" dirty="0">
                <a:latin typeface="Calibri" panose="020F0502020204030204"/>
                <a:cs typeface="Calibri" panose="020F0502020204030204"/>
              </a:rPr>
              <a:t> </a:t>
            </a:r>
            <a:r>
              <a:rPr sz="2000" spc="-5" dirty="0">
                <a:latin typeface="Calibri" panose="020F0502020204030204"/>
                <a:cs typeface="Calibri" panose="020F0502020204030204"/>
              </a:rPr>
              <a:t>function</a:t>
            </a:r>
            <a:r>
              <a:rPr sz="2000" dirty="0">
                <a:latin typeface="Calibri" panose="020F0502020204030204"/>
                <a:cs typeface="Calibri" panose="020F0502020204030204"/>
              </a:rPr>
              <a:t> </a:t>
            </a:r>
            <a:r>
              <a:rPr sz="2000" spc="-5" dirty="0">
                <a:latin typeface="Calibri" panose="020F0502020204030204"/>
                <a:cs typeface="Calibri" panose="020F0502020204030204"/>
              </a:rPr>
              <a:t>which</a:t>
            </a:r>
            <a:r>
              <a:rPr sz="2000" spc="5" dirty="0">
                <a:latin typeface="Calibri" panose="020F0502020204030204"/>
                <a:cs typeface="Calibri" panose="020F0502020204030204"/>
              </a:rPr>
              <a:t> </a:t>
            </a:r>
            <a:r>
              <a:rPr sz="2000" spc="-5" dirty="0">
                <a:latin typeface="Calibri" panose="020F0502020204030204"/>
                <a:cs typeface="Calibri" panose="020F0502020204030204"/>
              </a:rPr>
              <a:t>is</a:t>
            </a:r>
            <a:r>
              <a:rPr sz="2000" spc="5" dirty="0">
                <a:latin typeface="Calibri" panose="020F0502020204030204"/>
                <a:cs typeface="Calibri" panose="020F0502020204030204"/>
              </a:rPr>
              <a:t> </a:t>
            </a:r>
            <a:r>
              <a:rPr sz="2000" spc="-5" dirty="0">
                <a:latin typeface="Calibri" panose="020F0502020204030204"/>
                <a:cs typeface="Calibri" panose="020F0502020204030204"/>
              </a:rPr>
              <a:t>capable</a:t>
            </a:r>
            <a:r>
              <a:rPr sz="2000" dirty="0">
                <a:latin typeface="Calibri" panose="020F0502020204030204"/>
                <a:cs typeface="Calibri" panose="020F0502020204030204"/>
              </a:rPr>
              <a:t> </a:t>
            </a:r>
            <a:r>
              <a:rPr sz="2000" spc="-5" dirty="0">
                <a:latin typeface="Calibri" panose="020F0502020204030204"/>
                <a:cs typeface="Calibri" panose="020F0502020204030204"/>
              </a:rPr>
              <a:t>of </a:t>
            </a:r>
            <a:r>
              <a:rPr sz="2000" spc="-525" dirty="0">
                <a:latin typeface="Calibri" panose="020F0502020204030204"/>
                <a:cs typeface="Calibri" panose="020F0502020204030204"/>
              </a:rPr>
              <a:t> </a:t>
            </a:r>
            <a:r>
              <a:rPr sz="2000" spc="-5" dirty="0">
                <a:latin typeface="Calibri" panose="020F0502020204030204"/>
                <a:cs typeface="Calibri" panose="020F0502020204030204"/>
              </a:rPr>
              <a:t>running over</a:t>
            </a:r>
            <a:r>
              <a:rPr sz="2000" dirty="0">
                <a:latin typeface="Calibri" panose="020F0502020204030204"/>
                <a:cs typeface="Calibri" panose="020F0502020204030204"/>
              </a:rPr>
              <a:t> </a:t>
            </a:r>
            <a:r>
              <a:rPr sz="2000" spc="-5" dirty="0">
                <a:latin typeface="Calibri" panose="020F0502020204030204"/>
                <a:cs typeface="Calibri" panose="020F0502020204030204"/>
              </a:rPr>
              <a:t>the</a:t>
            </a:r>
            <a:r>
              <a:rPr sz="2000" dirty="0">
                <a:latin typeface="Calibri" panose="020F0502020204030204"/>
                <a:cs typeface="Calibri" panose="020F0502020204030204"/>
              </a:rPr>
              <a:t> NFV </a:t>
            </a:r>
            <a:r>
              <a:rPr sz="2000" spc="-5" dirty="0">
                <a:latin typeface="Calibri" panose="020F0502020204030204"/>
                <a:cs typeface="Calibri" panose="020F0502020204030204"/>
              </a:rPr>
              <a:t>Infrastructure</a:t>
            </a:r>
            <a:r>
              <a:rPr sz="2000" dirty="0">
                <a:latin typeface="Calibri" panose="020F0502020204030204"/>
                <a:cs typeface="Calibri" panose="020F0502020204030204"/>
              </a:rPr>
              <a:t> </a:t>
            </a:r>
            <a:r>
              <a:rPr sz="2000" spc="-5" dirty="0">
                <a:latin typeface="Calibri" panose="020F0502020204030204"/>
                <a:cs typeface="Calibri" panose="020F0502020204030204"/>
              </a:rPr>
              <a:t>(NFVI).</a:t>
            </a:r>
            <a:endParaRPr sz="2000" dirty="0">
              <a:latin typeface="Calibri" panose="020F0502020204030204"/>
              <a:cs typeface="Calibri" panose="020F0502020204030204"/>
            </a:endParaRPr>
          </a:p>
          <a:p>
            <a:pPr marL="241300" indent="-228600" algn="just">
              <a:lnSpc>
                <a:spcPct val="150000"/>
              </a:lnSpc>
              <a:spcBef>
                <a:spcPts val="605"/>
              </a:spcBef>
              <a:buFont typeface="Arial" panose="020B0604020202020204"/>
              <a:buChar char="•"/>
              <a:tabLst>
                <a:tab pos="241300" algn="l"/>
              </a:tabLst>
            </a:pPr>
            <a:r>
              <a:rPr sz="2000" b="1" spc="-5" dirty="0">
                <a:solidFill>
                  <a:srgbClr val="C00000"/>
                </a:solidFill>
                <a:latin typeface="Calibri" panose="020F0502020204030204"/>
                <a:cs typeface="Calibri" panose="020F0502020204030204"/>
              </a:rPr>
              <a:t>NFV</a:t>
            </a:r>
            <a:r>
              <a:rPr sz="2000" b="1" spc="-15" dirty="0">
                <a:solidFill>
                  <a:srgbClr val="C00000"/>
                </a:solidFill>
                <a:latin typeface="Calibri" panose="020F0502020204030204"/>
                <a:cs typeface="Calibri" panose="020F0502020204030204"/>
              </a:rPr>
              <a:t> </a:t>
            </a:r>
            <a:r>
              <a:rPr sz="2000" b="1" spc="-5" dirty="0">
                <a:solidFill>
                  <a:srgbClr val="C00000"/>
                </a:solidFill>
                <a:latin typeface="Calibri" panose="020F0502020204030204"/>
                <a:cs typeface="Calibri" panose="020F0502020204030204"/>
              </a:rPr>
              <a:t>Infrastructure</a:t>
            </a:r>
            <a:r>
              <a:rPr sz="2000" b="1" spc="-10" dirty="0">
                <a:solidFill>
                  <a:srgbClr val="C00000"/>
                </a:solidFill>
                <a:latin typeface="Calibri" panose="020F0502020204030204"/>
                <a:cs typeface="Calibri" panose="020F0502020204030204"/>
              </a:rPr>
              <a:t> </a:t>
            </a:r>
            <a:r>
              <a:rPr sz="2000" b="1" spc="-5" dirty="0">
                <a:solidFill>
                  <a:srgbClr val="C00000"/>
                </a:solidFill>
                <a:latin typeface="Calibri" panose="020F0502020204030204"/>
                <a:cs typeface="Calibri" panose="020F0502020204030204"/>
              </a:rPr>
              <a:t>(NFVI):</a:t>
            </a:r>
            <a:endParaRPr sz="2000" b="1" dirty="0">
              <a:solidFill>
                <a:srgbClr val="C00000"/>
              </a:solidFill>
              <a:latin typeface="Calibri" panose="020F0502020204030204"/>
              <a:cs typeface="Calibri" panose="020F0502020204030204"/>
            </a:endParaRPr>
          </a:p>
          <a:p>
            <a:pPr marL="698500" lvl="1" indent="-228600" algn="just">
              <a:lnSpc>
                <a:spcPct val="150000"/>
              </a:lnSpc>
              <a:spcBef>
                <a:spcPts val="225"/>
              </a:spcBef>
              <a:buFont typeface="Arial" panose="020B0604020202020204"/>
              <a:buChar char="•"/>
              <a:tabLst>
                <a:tab pos="698500" algn="l"/>
              </a:tabLst>
            </a:pPr>
            <a:r>
              <a:rPr sz="2000" spc="-5" dirty="0">
                <a:latin typeface="Calibri" panose="020F0502020204030204"/>
                <a:cs typeface="Calibri" panose="020F0502020204030204"/>
              </a:rPr>
              <a:t>NFVI</a:t>
            </a:r>
            <a:r>
              <a:rPr sz="2000" spc="5" dirty="0">
                <a:latin typeface="Calibri" panose="020F0502020204030204"/>
                <a:cs typeface="Calibri" panose="020F0502020204030204"/>
              </a:rPr>
              <a:t> </a:t>
            </a:r>
            <a:r>
              <a:rPr sz="2000" spc="-5" dirty="0">
                <a:latin typeface="Calibri" panose="020F0502020204030204"/>
                <a:cs typeface="Calibri" panose="020F0502020204030204"/>
              </a:rPr>
              <a:t>includes</a:t>
            </a:r>
            <a:r>
              <a:rPr sz="2000" spc="10" dirty="0">
                <a:latin typeface="Calibri" panose="020F0502020204030204"/>
                <a:cs typeface="Calibri" panose="020F0502020204030204"/>
              </a:rPr>
              <a:t> </a:t>
            </a:r>
            <a:r>
              <a:rPr sz="2000" spc="-5" dirty="0">
                <a:latin typeface="Calibri" panose="020F0502020204030204"/>
                <a:cs typeface="Calibri" panose="020F0502020204030204"/>
              </a:rPr>
              <a:t>compute,</a:t>
            </a:r>
            <a:r>
              <a:rPr sz="2000" spc="5" dirty="0">
                <a:latin typeface="Calibri" panose="020F0502020204030204"/>
                <a:cs typeface="Calibri" panose="020F0502020204030204"/>
              </a:rPr>
              <a:t> </a:t>
            </a:r>
            <a:r>
              <a:rPr sz="2000" spc="-5" dirty="0">
                <a:latin typeface="Calibri" panose="020F0502020204030204"/>
                <a:cs typeface="Calibri" panose="020F0502020204030204"/>
              </a:rPr>
              <a:t>network</a:t>
            </a:r>
            <a:r>
              <a:rPr sz="2000" spc="10" dirty="0">
                <a:latin typeface="Calibri" panose="020F0502020204030204"/>
                <a:cs typeface="Calibri" panose="020F0502020204030204"/>
              </a:rPr>
              <a:t> </a:t>
            </a:r>
            <a:r>
              <a:rPr sz="2000" spc="-5" dirty="0">
                <a:latin typeface="Calibri" panose="020F0502020204030204"/>
                <a:cs typeface="Calibri" panose="020F0502020204030204"/>
              </a:rPr>
              <a:t>and</a:t>
            </a:r>
            <a:r>
              <a:rPr sz="2000" spc="5" dirty="0">
                <a:latin typeface="Calibri" panose="020F0502020204030204"/>
                <a:cs typeface="Calibri" panose="020F0502020204030204"/>
              </a:rPr>
              <a:t> </a:t>
            </a:r>
            <a:r>
              <a:rPr sz="2000" spc="-5" dirty="0">
                <a:latin typeface="Calibri" panose="020F0502020204030204"/>
                <a:cs typeface="Calibri" panose="020F0502020204030204"/>
              </a:rPr>
              <a:t>storage</a:t>
            </a:r>
            <a:r>
              <a:rPr sz="2000" spc="10" dirty="0">
                <a:latin typeface="Calibri" panose="020F0502020204030204"/>
                <a:cs typeface="Calibri" panose="020F0502020204030204"/>
              </a:rPr>
              <a:t> </a:t>
            </a:r>
            <a:r>
              <a:rPr sz="2000" spc="-5" dirty="0">
                <a:latin typeface="Calibri" panose="020F0502020204030204"/>
                <a:cs typeface="Calibri" panose="020F0502020204030204"/>
              </a:rPr>
              <a:t>resources</a:t>
            </a:r>
            <a:r>
              <a:rPr sz="2000" spc="10" dirty="0">
                <a:latin typeface="Calibri" panose="020F0502020204030204"/>
                <a:cs typeface="Calibri" panose="020F0502020204030204"/>
              </a:rPr>
              <a:t> </a:t>
            </a:r>
            <a:r>
              <a:rPr sz="2000" spc="-5" dirty="0">
                <a:latin typeface="Calibri" panose="020F0502020204030204"/>
                <a:cs typeface="Calibri" panose="020F0502020204030204"/>
              </a:rPr>
              <a:t>that</a:t>
            </a:r>
            <a:r>
              <a:rPr sz="2000" spc="5" dirty="0">
                <a:latin typeface="Calibri" panose="020F0502020204030204"/>
                <a:cs typeface="Calibri" panose="020F0502020204030204"/>
              </a:rPr>
              <a:t> </a:t>
            </a:r>
            <a:r>
              <a:rPr sz="2000" spc="-5" dirty="0">
                <a:latin typeface="Calibri" panose="020F0502020204030204"/>
                <a:cs typeface="Calibri" panose="020F0502020204030204"/>
              </a:rPr>
              <a:t>are</a:t>
            </a:r>
            <a:r>
              <a:rPr sz="2000" spc="10" dirty="0">
                <a:latin typeface="Calibri" panose="020F0502020204030204"/>
                <a:cs typeface="Calibri" panose="020F0502020204030204"/>
              </a:rPr>
              <a:t> </a:t>
            </a:r>
            <a:r>
              <a:rPr sz="2000" spc="-5" dirty="0">
                <a:latin typeface="Calibri" panose="020F0502020204030204"/>
                <a:cs typeface="Calibri" panose="020F0502020204030204"/>
              </a:rPr>
              <a:t>virtualized.</a:t>
            </a:r>
            <a:endParaRPr sz="2000" dirty="0">
              <a:latin typeface="Calibri" panose="020F0502020204030204"/>
              <a:cs typeface="Calibri" panose="020F0502020204030204"/>
            </a:endParaRPr>
          </a:p>
          <a:p>
            <a:pPr marL="241300" indent="-228600" algn="just">
              <a:lnSpc>
                <a:spcPct val="150000"/>
              </a:lnSpc>
              <a:spcBef>
                <a:spcPts val="645"/>
              </a:spcBef>
              <a:buFont typeface="Arial" panose="020B0604020202020204"/>
              <a:buChar char="•"/>
              <a:tabLst>
                <a:tab pos="241300" algn="l"/>
              </a:tabLst>
            </a:pPr>
            <a:r>
              <a:rPr sz="2000" b="1" spc="-5" dirty="0">
                <a:solidFill>
                  <a:srgbClr val="C00000"/>
                </a:solidFill>
                <a:latin typeface="Calibri" panose="020F0502020204030204"/>
                <a:cs typeface="Calibri" panose="020F0502020204030204"/>
              </a:rPr>
              <a:t>NFV</a:t>
            </a:r>
            <a:r>
              <a:rPr sz="2000" b="1" spc="-10" dirty="0">
                <a:solidFill>
                  <a:srgbClr val="C00000"/>
                </a:solidFill>
                <a:latin typeface="Calibri" panose="020F0502020204030204"/>
                <a:cs typeface="Calibri" panose="020F0502020204030204"/>
              </a:rPr>
              <a:t> </a:t>
            </a:r>
            <a:r>
              <a:rPr sz="2000" b="1" spc="-5" dirty="0">
                <a:solidFill>
                  <a:srgbClr val="C00000"/>
                </a:solidFill>
                <a:latin typeface="Calibri" panose="020F0502020204030204"/>
                <a:cs typeface="Calibri" panose="020F0502020204030204"/>
              </a:rPr>
              <a:t>Management</a:t>
            </a:r>
            <a:r>
              <a:rPr sz="2000" b="1" dirty="0">
                <a:solidFill>
                  <a:srgbClr val="C00000"/>
                </a:solidFill>
                <a:latin typeface="Calibri" panose="020F0502020204030204"/>
                <a:cs typeface="Calibri" panose="020F0502020204030204"/>
              </a:rPr>
              <a:t> </a:t>
            </a:r>
            <a:r>
              <a:rPr sz="2000" b="1" spc="-5" dirty="0">
                <a:solidFill>
                  <a:srgbClr val="C00000"/>
                </a:solidFill>
                <a:latin typeface="Calibri" panose="020F0502020204030204"/>
                <a:cs typeface="Calibri" panose="020F0502020204030204"/>
              </a:rPr>
              <a:t>and Orchestration:</a:t>
            </a:r>
            <a:endParaRPr sz="2000" b="1" dirty="0">
              <a:solidFill>
                <a:srgbClr val="C00000"/>
              </a:solidFill>
              <a:latin typeface="Calibri" panose="020F0502020204030204"/>
              <a:cs typeface="Calibri" panose="020F0502020204030204"/>
            </a:endParaRPr>
          </a:p>
          <a:p>
            <a:pPr marL="698500" marR="365125" lvl="1" indent="-228600" algn="just">
              <a:lnSpc>
                <a:spcPct val="150000"/>
              </a:lnSpc>
              <a:spcBef>
                <a:spcPts val="555"/>
              </a:spcBef>
              <a:buFont typeface="Arial" panose="020B0604020202020204"/>
              <a:buChar char="•"/>
              <a:tabLst>
                <a:tab pos="698500" algn="l"/>
              </a:tabLst>
            </a:pPr>
            <a:r>
              <a:rPr sz="2000" dirty="0">
                <a:latin typeface="Calibri" panose="020F0502020204030204"/>
                <a:cs typeface="Calibri" panose="020F0502020204030204"/>
              </a:rPr>
              <a:t>NFV</a:t>
            </a:r>
            <a:r>
              <a:rPr sz="2000" spc="5" dirty="0">
                <a:latin typeface="Calibri" panose="020F0502020204030204"/>
                <a:cs typeface="Calibri" panose="020F0502020204030204"/>
              </a:rPr>
              <a:t> </a:t>
            </a:r>
            <a:r>
              <a:rPr sz="2000" spc="-5" dirty="0">
                <a:latin typeface="Calibri" panose="020F0502020204030204"/>
                <a:cs typeface="Calibri" panose="020F0502020204030204"/>
              </a:rPr>
              <a:t>Management</a:t>
            </a:r>
            <a:r>
              <a:rPr sz="2000" spc="10" dirty="0">
                <a:latin typeface="Calibri" panose="020F0502020204030204"/>
                <a:cs typeface="Calibri" panose="020F0502020204030204"/>
              </a:rPr>
              <a:t> </a:t>
            </a:r>
            <a:r>
              <a:rPr sz="2000" spc="-5" dirty="0">
                <a:latin typeface="Calibri" panose="020F0502020204030204"/>
                <a:cs typeface="Calibri" panose="020F0502020204030204"/>
              </a:rPr>
              <a:t>and</a:t>
            </a:r>
            <a:r>
              <a:rPr sz="2000" spc="10" dirty="0">
                <a:latin typeface="Calibri" panose="020F0502020204030204"/>
                <a:cs typeface="Calibri" panose="020F0502020204030204"/>
              </a:rPr>
              <a:t> </a:t>
            </a:r>
            <a:r>
              <a:rPr sz="2000" spc="-5" dirty="0">
                <a:latin typeface="Calibri" panose="020F0502020204030204"/>
                <a:cs typeface="Calibri" panose="020F0502020204030204"/>
              </a:rPr>
              <a:t>Orchestration</a:t>
            </a:r>
            <a:r>
              <a:rPr sz="2000" spc="10" dirty="0">
                <a:latin typeface="Calibri" panose="020F0502020204030204"/>
                <a:cs typeface="Calibri" panose="020F0502020204030204"/>
              </a:rPr>
              <a:t> </a:t>
            </a:r>
            <a:r>
              <a:rPr sz="2000" spc="-5" dirty="0">
                <a:latin typeface="Calibri" panose="020F0502020204030204"/>
                <a:cs typeface="Calibri" panose="020F0502020204030204"/>
              </a:rPr>
              <a:t>focuses</a:t>
            </a:r>
            <a:r>
              <a:rPr sz="2000" spc="10" dirty="0">
                <a:latin typeface="Calibri" panose="020F0502020204030204"/>
                <a:cs typeface="Calibri" panose="020F0502020204030204"/>
              </a:rPr>
              <a:t> </a:t>
            </a:r>
            <a:r>
              <a:rPr sz="2000" spc="-5" dirty="0">
                <a:latin typeface="Calibri" panose="020F0502020204030204"/>
                <a:cs typeface="Calibri" panose="020F0502020204030204"/>
              </a:rPr>
              <a:t>on</a:t>
            </a:r>
            <a:r>
              <a:rPr sz="2000" spc="10" dirty="0">
                <a:latin typeface="Calibri" panose="020F0502020204030204"/>
                <a:cs typeface="Calibri" panose="020F0502020204030204"/>
              </a:rPr>
              <a:t> </a:t>
            </a:r>
            <a:r>
              <a:rPr sz="2000" spc="-5" dirty="0">
                <a:latin typeface="Calibri" panose="020F0502020204030204"/>
                <a:cs typeface="Calibri" panose="020F0502020204030204"/>
              </a:rPr>
              <a:t>all</a:t>
            </a:r>
            <a:r>
              <a:rPr sz="2000" spc="10" dirty="0">
                <a:latin typeface="Calibri" panose="020F0502020204030204"/>
                <a:cs typeface="Calibri" panose="020F0502020204030204"/>
              </a:rPr>
              <a:t> </a:t>
            </a:r>
            <a:r>
              <a:rPr sz="2000" spc="-5" dirty="0">
                <a:latin typeface="Calibri" panose="020F0502020204030204"/>
                <a:cs typeface="Calibri" panose="020F0502020204030204"/>
              </a:rPr>
              <a:t>virtualization-specific </a:t>
            </a:r>
            <a:r>
              <a:rPr sz="2000" spc="-530" dirty="0">
                <a:latin typeface="Calibri" panose="020F0502020204030204"/>
                <a:cs typeface="Calibri" panose="020F0502020204030204"/>
              </a:rPr>
              <a:t> </a:t>
            </a:r>
            <a:r>
              <a:rPr sz="2000" spc="-5" dirty="0">
                <a:latin typeface="Calibri" panose="020F0502020204030204"/>
                <a:cs typeface="Calibri" panose="020F0502020204030204"/>
              </a:rPr>
              <a:t>management</a:t>
            </a:r>
            <a:r>
              <a:rPr sz="2000" dirty="0">
                <a:latin typeface="Calibri" panose="020F0502020204030204"/>
                <a:cs typeface="Calibri" panose="020F0502020204030204"/>
              </a:rPr>
              <a:t> </a:t>
            </a:r>
            <a:r>
              <a:rPr sz="2000" spc="-5" dirty="0">
                <a:latin typeface="Calibri" panose="020F0502020204030204"/>
                <a:cs typeface="Calibri" panose="020F0502020204030204"/>
              </a:rPr>
              <a:t>tasks</a:t>
            </a:r>
            <a:r>
              <a:rPr sz="2000" dirty="0">
                <a:latin typeface="Calibri" panose="020F0502020204030204"/>
                <a:cs typeface="Calibri" panose="020F0502020204030204"/>
              </a:rPr>
              <a:t> </a:t>
            </a:r>
            <a:r>
              <a:rPr sz="2000" spc="-5" dirty="0">
                <a:latin typeface="Calibri" panose="020F0502020204030204"/>
                <a:cs typeface="Calibri" panose="020F0502020204030204"/>
              </a:rPr>
              <a:t>and</a:t>
            </a:r>
            <a:r>
              <a:rPr sz="2000" spc="5" dirty="0">
                <a:latin typeface="Calibri" panose="020F0502020204030204"/>
                <a:cs typeface="Calibri" panose="020F0502020204030204"/>
              </a:rPr>
              <a:t> </a:t>
            </a:r>
            <a:r>
              <a:rPr sz="2000" spc="-5" dirty="0">
                <a:latin typeface="Calibri" panose="020F0502020204030204"/>
                <a:cs typeface="Calibri" panose="020F0502020204030204"/>
              </a:rPr>
              <a:t>covers</a:t>
            </a:r>
            <a:r>
              <a:rPr sz="2000" dirty="0">
                <a:latin typeface="Calibri" panose="020F0502020204030204"/>
                <a:cs typeface="Calibri" panose="020F0502020204030204"/>
              </a:rPr>
              <a:t> </a:t>
            </a:r>
            <a:r>
              <a:rPr sz="2000" spc="-5" dirty="0">
                <a:latin typeface="Calibri" panose="020F0502020204030204"/>
                <a:cs typeface="Calibri" panose="020F0502020204030204"/>
              </a:rPr>
              <a:t>the</a:t>
            </a:r>
            <a:r>
              <a:rPr sz="2000" spc="5" dirty="0">
                <a:latin typeface="Calibri" panose="020F0502020204030204"/>
                <a:cs typeface="Calibri" panose="020F0502020204030204"/>
              </a:rPr>
              <a:t> </a:t>
            </a:r>
            <a:r>
              <a:rPr sz="2000" spc="-5" dirty="0">
                <a:latin typeface="Calibri" panose="020F0502020204030204"/>
                <a:cs typeface="Calibri" panose="020F0502020204030204"/>
              </a:rPr>
              <a:t>orchestration</a:t>
            </a:r>
            <a:r>
              <a:rPr sz="2000" dirty="0">
                <a:latin typeface="Calibri" panose="020F0502020204030204"/>
                <a:cs typeface="Calibri" panose="020F0502020204030204"/>
              </a:rPr>
              <a:t> </a:t>
            </a:r>
            <a:r>
              <a:rPr sz="2000" spc="-5" dirty="0">
                <a:latin typeface="Calibri" panose="020F0502020204030204"/>
                <a:cs typeface="Calibri" panose="020F0502020204030204"/>
              </a:rPr>
              <a:t>and</a:t>
            </a:r>
            <a:r>
              <a:rPr sz="2000" spc="5" dirty="0">
                <a:latin typeface="Calibri" panose="020F0502020204030204"/>
                <a:cs typeface="Calibri" panose="020F0502020204030204"/>
              </a:rPr>
              <a:t> </a:t>
            </a:r>
            <a:r>
              <a:rPr sz="2000" spc="-5" dirty="0">
                <a:latin typeface="Calibri" panose="020F0502020204030204"/>
                <a:cs typeface="Calibri" panose="020F0502020204030204"/>
              </a:rPr>
              <a:t>life-cycle </a:t>
            </a:r>
            <a:r>
              <a:rPr sz="2000" dirty="0">
                <a:latin typeface="Calibri" panose="020F0502020204030204"/>
                <a:cs typeface="Calibri" panose="020F0502020204030204"/>
              </a:rPr>
              <a:t> </a:t>
            </a:r>
            <a:r>
              <a:rPr sz="2000" spc="-5" dirty="0">
                <a:latin typeface="Calibri" panose="020F0502020204030204"/>
                <a:cs typeface="Calibri" panose="020F0502020204030204"/>
              </a:rPr>
              <a:t>management</a:t>
            </a:r>
            <a:r>
              <a:rPr sz="2000" dirty="0">
                <a:latin typeface="Calibri" panose="020F0502020204030204"/>
                <a:cs typeface="Calibri" panose="020F0502020204030204"/>
              </a:rPr>
              <a:t> </a:t>
            </a:r>
            <a:r>
              <a:rPr sz="2000" spc="-5" dirty="0">
                <a:latin typeface="Calibri" panose="020F0502020204030204"/>
                <a:cs typeface="Calibri" panose="020F0502020204030204"/>
              </a:rPr>
              <a:t>of</a:t>
            </a:r>
            <a:r>
              <a:rPr sz="2000" spc="5" dirty="0">
                <a:latin typeface="Calibri" panose="020F0502020204030204"/>
                <a:cs typeface="Calibri" panose="020F0502020204030204"/>
              </a:rPr>
              <a:t> </a:t>
            </a:r>
            <a:r>
              <a:rPr sz="2000" spc="-5" dirty="0">
                <a:latin typeface="Calibri" panose="020F0502020204030204"/>
                <a:cs typeface="Calibri" panose="020F0502020204030204"/>
              </a:rPr>
              <a:t>physical</a:t>
            </a:r>
            <a:r>
              <a:rPr sz="2000" dirty="0">
                <a:latin typeface="Calibri" panose="020F0502020204030204"/>
                <a:cs typeface="Calibri" panose="020F0502020204030204"/>
              </a:rPr>
              <a:t> </a:t>
            </a:r>
            <a:r>
              <a:rPr sz="2000" spc="-5" dirty="0">
                <a:latin typeface="Calibri" panose="020F0502020204030204"/>
                <a:cs typeface="Calibri" panose="020F0502020204030204"/>
              </a:rPr>
              <a:t>and/or</a:t>
            </a:r>
            <a:r>
              <a:rPr sz="2000" spc="5" dirty="0">
                <a:latin typeface="Calibri" panose="020F0502020204030204"/>
                <a:cs typeface="Calibri" panose="020F0502020204030204"/>
              </a:rPr>
              <a:t> </a:t>
            </a:r>
            <a:r>
              <a:rPr sz="2000" spc="-5" dirty="0">
                <a:latin typeface="Calibri" panose="020F0502020204030204"/>
                <a:cs typeface="Calibri" panose="020F0502020204030204"/>
              </a:rPr>
              <a:t>software</a:t>
            </a:r>
            <a:r>
              <a:rPr sz="2000" dirty="0">
                <a:latin typeface="Calibri" panose="020F0502020204030204"/>
                <a:cs typeface="Calibri" panose="020F0502020204030204"/>
              </a:rPr>
              <a:t> </a:t>
            </a:r>
            <a:r>
              <a:rPr sz="2000" spc="-5" dirty="0">
                <a:latin typeface="Calibri" panose="020F0502020204030204"/>
                <a:cs typeface="Calibri" panose="020F0502020204030204"/>
              </a:rPr>
              <a:t>resources</a:t>
            </a:r>
            <a:r>
              <a:rPr sz="2000" spc="5" dirty="0">
                <a:latin typeface="Calibri" panose="020F0502020204030204"/>
                <a:cs typeface="Calibri" panose="020F0502020204030204"/>
              </a:rPr>
              <a:t> </a:t>
            </a:r>
            <a:r>
              <a:rPr sz="2000" spc="-5" dirty="0">
                <a:latin typeface="Calibri" panose="020F0502020204030204"/>
                <a:cs typeface="Calibri" panose="020F0502020204030204"/>
              </a:rPr>
              <a:t>that</a:t>
            </a:r>
            <a:r>
              <a:rPr sz="2000" dirty="0">
                <a:latin typeface="Calibri" panose="020F0502020204030204"/>
                <a:cs typeface="Calibri" panose="020F0502020204030204"/>
              </a:rPr>
              <a:t> </a:t>
            </a:r>
            <a:r>
              <a:rPr sz="2000" spc="-5" dirty="0">
                <a:latin typeface="Calibri" panose="020F0502020204030204"/>
                <a:cs typeface="Calibri" panose="020F0502020204030204"/>
              </a:rPr>
              <a:t>support</a:t>
            </a:r>
            <a:r>
              <a:rPr sz="2000" spc="5" dirty="0">
                <a:latin typeface="Calibri" panose="020F0502020204030204"/>
                <a:cs typeface="Calibri" panose="020F0502020204030204"/>
              </a:rPr>
              <a:t> </a:t>
            </a:r>
            <a:r>
              <a:rPr sz="2000" spc="-5" dirty="0">
                <a:latin typeface="Calibri" panose="020F0502020204030204"/>
                <a:cs typeface="Calibri" panose="020F0502020204030204"/>
              </a:rPr>
              <a:t>the </a:t>
            </a:r>
            <a:r>
              <a:rPr sz="2000" dirty="0">
                <a:latin typeface="Calibri" panose="020F0502020204030204"/>
                <a:cs typeface="Calibri" panose="020F0502020204030204"/>
              </a:rPr>
              <a:t> </a:t>
            </a:r>
            <a:r>
              <a:rPr sz="2000" spc="-5" dirty="0">
                <a:latin typeface="Calibri" panose="020F0502020204030204"/>
                <a:cs typeface="Calibri" panose="020F0502020204030204"/>
              </a:rPr>
              <a:t>infrastructure</a:t>
            </a:r>
            <a:r>
              <a:rPr sz="2000" dirty="0">
                <a:latin typeface="Calibri" panose="020F0502020204030204"/>
                <a:cs typeface="Calibri" panose="020F0502020204030204"/>
              </a:rPr>
              <a:t> </a:t>
            </a:r>
            <a:r>
              <a:rPr sz="2000" spc="-5" dirty="0">
                <a:latin typeface="Calibri" panose="020F0502020204030204"/>
                <a:cs typeface="Calibri" panose="020F0502020204030204"/>
              </a:rPr>
              <a:t>virtualization,</a:t>
            </a:r>
            <a:r>
              <a:rPr sz="2000" spc="5" dirty="0">
                <a:latin typeface="Calibri" panose="020F0502020204030204"/>
                <a:cs typeface="Calibri" panose="020F0502020204030204"/>
              </a:rPr>
              <a:t> </a:t>
            </a:r>
            <a:r>
              <a:rPr sz="2000" spc="-5" dirty="0">
                <a:latin typeface="Calibri" panose="020F0502020204030204"/>
                <a:cs typeface="Calibri" panose="020F0502020204030204"/>
              </a:rPr>
              <a:t>and</a:t>
            </a:r>
            <a:r>
              <a:rPr sz="2000" dirty="0">
                <a:latin typeface="Calibri" panose="020F0502020204030204"/>
                <a:cs typeface="Calibri" panose="020F0502020204030204"/>
              </a:rPr>
              <a:t> </a:t>
            </a:r>
            <a:r>
              <a:rPr sz="2000" spc="-5" dirty="0">
                <a:latin typeface="Calibri" panose="020F0502020204030204"/>
                <a:cs typeface="Calibri" panose="020F0502020204030204"/>
              </a:rPr>
              <a:t>the</a:t>
            </a:r>
            <a:r>
              <a:rPr sz="2000" spc="5" dirty="0">
                <a:latin typeface="Calibri" panose="020F0502020204030204"/>
                <a:cs typeface="Calibri" panose="020F0502020204030204"/>
              </a:rPr>
              <a:t> </a:t>
            </a:r>
            <a:r>
              <a:rPr sz="2000" spc="-5" dirty="0">
                <a:latin typeface="Calibri" panose="020F0502020204030204"/>
                <a:cs typeface="Calibri" panose="020F0502020204030204"/>
              </a:rPr>
              <a:t>life-cycle</a:t>
            </a:r>
            <a:r>
              <a:rPr sz="2000" dirty="0">
                <a:latin typeface="Calibri" panose="020F0502020204030204"/>
                <a:cs typeface="Calibri" panose="020F0502020204030204"/>
              </a:rPr>
              <a:t> </a:t>
            </a:r>
            <a:r>
              <a:rPr sz="2000" spc="-5" dirty="0">
                <a:latin typeface="Calibri" panose="020F0502020204030204"/>
                <a:cs typeface="Calibri" panose="020F0502020204030204"/>
              </a:rPr>
              <a:t>management</a:t>
            </a:r>
            <a:r>
              <a:rPr sz="2000" spc="5" dirty="0">
                <a:latin typeface="Calibri" panose="020F0502020204030204"/>
                <a:cs typeface="Calibri" panose="020F0502020204030204"/>
              </a:rPr>
              <a:t> </a:t>
            </a:r>
            <a:r>
              <a:rPr sz="2000" spc="-5" dirty="0">
                <a:latin typeface="Calibri" panose="020F0502020204030204"/>
                <a:cs typeface="Calibri" panose="020F0502020204030204"/>
              </a:rPr>
              <a:t>of</a:t>
            </a:r>
            <a:r>
              <a:rPr sz="2000" spc="5" dirty="0">
                <a:latin typeface="Calibri" panose="020F0502020204030204"/>
                <a:cs typeface="Calibri" panose="020F0502020204030204"/>
              </a:rPr>
              <a:t> </a:t>
            </a:r>
            <a:r>
              <a:rPr sz="2000" spc="-10" dirty="0">
                <a:latin typeface="Calibri" panose="020F0502020204030204"/>
                <a:cs typeface="Calibri" panose="020F0502020204030204"/>
              </a:rPr>
              <a:t>VNFs.</a:t>
            </a:r>
            <a:endParaRPr sz="2000" dirty="0">
              <a:latin typeface="Calibri" panose="020F0502020204030204"/>
              <a:cs typeface="Calibri" panose="020F0502020204030204"/>
            </a:endParaRPr>
          </a:p>
        </p:txBody>
      </p:sp>
      <p:sp>
        <p:nvSpPr>
          <p:cNvPr id="6" name="object 6"/>
          <p:cNvSpPr txBox="1"/>
          <p:nvPr/>
        </p:nvSpPr>
        <p:spPr>
          <a:xfrm>
            <a:off x="2143954" y="6620837"/>
            <a:ext cx="3875846" cy="179536"/>
          </a:xfrm>
          <a:prstGeom prst="rect">
            <a:avLst/>
          </a:prstGeom>
        </p:spPr>
        <p:txBody>
          <a:bodyPr vert="horz" wrap="square" lIns="0" tIns="0" rIns="0" bIns="0" rtlCol="0">
            <a:spAutoFit/>
          </a:bodyPr>
          <a:lstStyle/>
          <a:p>
            <a:pPr marL="12700">
              <a:lnSpc>
                <a:spcPts val="1425"/>
              </a:lnSpc>
            </a:pPr>
            <a:r>
              <a:rPr sz="1200" spc="-5" dirty="0">
                <a:solidFill>
                  <a:srgbClr val="808080"/>
                </a:solidFill>
                <a:latin typeface="Arial" panose="020B0604020202020204"/>
                <a:cs typeface="Arial" panose="020B0604020202020204"/>
              </a:rPr>
              <a:t>Book</a:t>
            </a:r>
            <a:r>
              <a:rPr sz="1200" spc="-25"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rPr>
              <a:t>website:</a:t>
            </a:r>
            <a:r>
              <a:rPr sz="1200" spc="-20"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hlinkClick r:id="rId2"/>
              </a:rPr>
              <a:t>http://www.internet-of-things-book.com</a:t>
            </a:r>
            <a:endParaRPr sz="1200">
              <a:latin typeface="Arial" panose="020B0604020202020204"/>
              <a:cs typeface="Arial"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552" y="196234"/>
            <a:ext cx="5636896" cy="565539"/>
          </a:xfrm>
          <a:prstGeom prst="rect">
            <a:avLst/>
          </a:prstGeom>
        </p:spPr>
        <p:txBody>
          <a:bodyPr vert="horz" wrap="square" lIns="0" tIns="11430" rIns="0" bIns="0" rtlCol="0" anchor="ctr">
            <a:spAutoFit/>
          </a:bodyPr>
          <a:lstStyle/>
          <a:p>
            <a:pPr marL="12700">
              <a:lnSpc>
                <a:spcPct val="100000"/>
              </a:lnSpc>
              <a:spcBef>
                <a:spcPts val="90"/>
              </a:spcBef>
            </a:pPr>
            <a:r>
              <a:rPr sz="3600" b="1" spc="-5" dirty="0"/>
              <a:t>NFV Use Case</a:t>
            </a:r>
          </a:p>
        </p:txBody>
      </p:sp>
      <p:sp>
        <p:nvSpPr>
          <p:cNvPr id="3" name="object 3"/>
          <p:cNvSpPr txBox="1"/>
          <p:nvPr/>
        </p:nvSpPr>
        <p:spPr>
          <a:xfrm>
            <a:off x="124178" y="1027290"/>
            <a:ext cx="11763022" cy="1069460"/>
          </a:xfrm>
          <a:prstGeom prst="rect">
            <a:avLst/>
          </a:prstGeom>
        </p:spPr>
        <p:txBody>
          <a:bodyPr vert="horz" wrap="square" lIns="0" tIns="45720" rIns="0" bIns="0" rtlCol="0">
            <a:spAutoFit/>
          </a:bodyPr>
          <a:lstStyle/>
          <a:p>
            <a:pPr marL="241300" marR="5080" indent="-228600" algn="just">
              <a:lnSpc>
                <a:spcPct val="114000"/>
              </a:lnSpc>
              <a:buFont typeface="Arial" panose="020B0604020202020204"/>
              <a:buChar char="•"/>
              <a:tabLst>
                <a:tab pos="297815" algn="l"/>
                <a:tab pos="298450" algn="l"/>
              </a:tabLst>
            </a:pPr>
            <a:r>
              <a:rPr sz="2000" dirty="0"/>
              <a:t>	</a:t>
            </a:r>
            <a:r>
              <a:rPr sz="2000" spc="-5" dirty="0">
                <a:cs typeface="Calibri" panose="020F0502020204030204"/>
              </a:rPr>
              <a:t>NFV</a:t>
            </a:r>
            <a:r>
              <a:rPr sz="2000" dirty="0">
                <a:cs typeface="Calibri" panose="020F0502020204030204"/>
              </a:rPr>
              <a:t> </a:t>
            </a:r>
            <a:r>
              <a:rPr sz="2000" spc="-5" dirty="0">
                <a:cs typeface="Calibri" panose="020F0502020204030204"/>
              </a:rPr>
              <a:t>can</a:t>
            </a:r>
            <a:r>
              <a:rPr sz="2000" dirty="0">
                <a:cs typeface="Calibri" panose="020F0502020204030204"/>
              </a:rPr>
              <a:t> </a:t>
            </a:r>
            <a:r>
              <a:rPr sz="2000" spc="-10" dirty="0">
                <a:cs typeface="Calibri" panose="020F0502020204030204"/>
              </a:rPr>
              <a:t>be</a:t>
            </a:r>
            <a:r>
              <a:rPr sz="2000" spc="5" dirty="0">
                <a:cs typeface="Calibri" panose="020F0502020204030204"/>
              </a:rPr>
              <a:t> </a:t>
            </a:r>
            <a:r>
              <a:rPr sz="2000" spc="-5" dirty="0">
                <a:cs typeface="Calibri" panose="020F0502020204030204"/>
              </a:rPr>
              <a:t>used</a:t>
            </a:r>
            <a:r>
              <a:rPr sz="2000" dirty="0">
                <a:cs typeface="Calibri" panose="020F0502020204030204"/>
              </a:rPr>
              <a:t> </a:t>
            </a:r>
            <a:r>
              <a:rPr sz="2000" spc="-5" dirty="0">
                <a:cs typeface="Calibri" panose="020F0502020204030204"/>
              </a:rPr>
              <a:t>to</a:t>
            </a:r>
            <a:r>
              <a:rPr sz="2000" spc="5" dirty="0">
                <a:cs typeface="Calibri" panose="020F0502020204030204"/>
              </a:rPr>
              <a:t> </a:t>
            </a:r>
            <a:r>
              <a:rPr sz="2000" spc="-5" dirty="0">
                <a:cs typeface="Calibri" panose="020F0502020204030204"/>
              </a:rPr>
              <a:t>virtualize</a:t>
            </a:r>
            <a:r>
              <a:rPr sz="2000" dirty="0">
                <a:cs typeface="Calibri" panose="020F0502020204030204"/>
              </a:rPr>
              <a:t> </a:t>
            </a:r>
            <a:r>
              <a:rPr sz="2000" spc="-5" dirty="0">
                <a:cs typeface="Calibri" panose="020F0502020204030204"/>
              </a:rPr>
              <a:t>the</a:t>
            </a:r>
            <a:r>
              <a:rPr sz="2000" dirty="0">
                <a:cs typeface="Calibri" panose="020F0502020204030204"/>
              </a:rPr>
              <a:t> </a:t>
            </a:r>
            <a:r>
              <a:rPr sz="2000" spc="-5" dirty="0">
                <a:cs typeface="Calibri" panose="020F0502020204030204"/>
              </a:rPr>
              <a:t>Home</a:t>
            </a:r>
            <a:r>
              <a:rPr sz="2000" spc="5" dirty="0">
                <a:cs typeface="Calibri" panose="020F0502020204030204"/>
              </a:rPr>
              <a:t> </a:t>
            </a:r>
            <a:r>
              <a:rPr sz="2000" spc="-5" dirty="0">
                <a:cs typeface="Calibri" panose="020F0502020204030204"/>
              </a:rPr>
              <a:t>Gateway.</a:t>
            </a:r>
            <a:r>
              <a:rPr sz="2000" dirty="0">
                <a:cs typeface="Calibri" panose="020F0502020204030204"/>
              </a:rPr>
              <a:t> </a:t>
            </a:r>
            <a:r>
              <a:rPr sz="2000" spc="-5" dirty="0">
                <a:cs typeface="Calibri" panose="020F0502020204030204"/>
              </a:rPr>
              <a:t>The</a:t>
            </a:r>
            <a:r>
              <a:rPr sz="2000" spc="5" dirty="0">
                <a:cs typeface="Calibri" panose="020F0502020204030204"/>
              </a:rPr>
              <a:t> </a:t>
            </a:r>
            <a:r>
              <a:rPr sz="2000" spc="-5" dirty="0">
                <a:cs typeface="Calibri" panose="020F0502020204030204"/>
              </a:rPr>
              <a:t>NFV</a:t>
            </a:r>
            <a:r>
              <a:rPr sz="2000" dirty="0">
                <a:cs typeface="Calibri" panose="020F0502020204030204"/>
              </a:rPr>
              <a:t> </a:t>
            </a:r>
            <a:r>
              <a:rPr sz="2000" spc="-5" dirty="0">
                <a:cs typeface="Calibri" panose="020F0502020204030204"/>
              </a:rPr>
              <a:t>infrastructure</a:t>
            </a:r>
            <a:r>
              <a:rPr sz="2000" dirty="0">
                <a:cs typeface="Calibri" panose="020F0502020204030204"/>
              </a:rPr>
              <a:t> </a:t>
            </a:r>
            <a:r>
              <a:rPr sz="2000" spc="-5" dirty="0">
                <a:cs typeface="Calibri" panose="020F0502020204030204"/>
              </a:rPr>
              <a:t>in</a:t>
            </a:r>
            <a:r>
              <a:rPr sz="2000" spc="5" dirty="0">
                <a:cs typeface="Calibri" panose="020F0502020204030204"/>
              </a:rPr>
              <a:t> </a:t>
            </a:r>
            <a:r>
              <a:rPr sz="2000" spc="-5" dirty="0">
                <a:cs typeface="Calibri" panose="020F0502020204030204"/>
              </a:rPr>
              <a:t>the</a:t>
            </a:r>
            <a:r>
              <a:rPr sz="2000" dirty="0">
                <a:cs typeface="Calibri" panose="020F0502020204030204"/>
              </a:rPr>
              <a:t> </a:t>
            </a:r>
            <a:r>
              <a:rPr sz="2000" spc="-5" dirty="0">
                <a:cs typeface="Calibri" panose="020F0502020204030204"/>
              </a:rPr>
              <a:t>cloud</a:t>
            </a:r>
            <a:r>
              <a:rPr sz="2000" spc="5" dirty="0">
                <a:cs typeface="Calibri" panose="020F0502020204030204"/>
              </a:rPr>
              <a:t> </a:t>
            </a:r>
            <a:r>
              <a:rPr sz="2000" spc="-5" dirty="0">
                <a:cs typeface="Calibri" panose="020F0502020204030204"/>
              </a:rPr>
              <a:t>hosts a </a:t>
            </a:r>
            <a:r>
              <a:rPr sz="2000" spc="-434" dirty="0">
                <a:cs typeface="Calibri" panose="020F0502020204030204"/>
              </a:rPr>
              <a:t> </a:t>
            </a:r>
            <a:r>
              <a:rPr sz="2000" spc="-5" dirty="0">
                <a:cs typeface="Calibri" panose="020F0502020204030204"/>
              </a:rPr>
              <a:t>virtualized</a:t>
            </a:r>
            <a:r>
              <a:rPr sz="2000" dirty="0">
                <a:cs typeface="Calibri" panose="020F0502020204030204"/>
              </a:rPr>
              <a:t> </a:t>
            </a:r>
            <a:r>
              <a:rPr sz="2000" spc="-5" dirty="0">
                <a:cs typeface="Calibri" panose="020F0502020204030204"/>
              </a:rPr>
              <a:t>Home</a:t>
            </a:r>
            <a:r>
              <a:rPr sz="2000" dirty="0">
                <a:cs typeface="Calibri" panose="020F0502020204030204"/>
              </a:rPr>
              <a:t> </a:t>
            </a:r>
            <a:r>
              <a:rPr sz="2000" spc="-5" dirty="0">
                <a:cs typeface="Calibri" panose="020F0502020204030204"/>
              </a:rPr>
              <a:t>Gateway.</a:t>
            </a:r>
            <a:r>
              <a:rPr sz="2000" spc="5" dirty="0">
                <a:cs typeface="Calibri" panose="020F0502020204030204"/>
              </a:rPr>
              <a:t> </a:t>
            </a:r>
            <a:r>
              <a:rPr sz="2000" spc="-5" dirty="0">
                <a:cs typeface="Calibri" panose="020F0502020204030204"/>
              </a:rPr>
              <a:t>The</a:t>
            </a:r>
            <a:r>
              <a:rPr sz="2000" spc="5" dirty="0">
                <a:cs typeface="Calibri" panose="020F0502020204030204"/>
              </a:rPr>
              <a:t> </a:t>
            </a:r>
            <a:r>
              <a:rPr sz="2000" spc="-5" dirty="0">
                <a:cs typeface="Calibri" panose="020F0502020204030204"/>
              </a:rPr>
              <a:t>virtualized</a:t>
            </a:r>
            <a:r>
              <a:rPr sz="2000" dirty="0">
                <a:cs typeface="Calibri" panose="020F0502020204030204"/>
              </a:rPr>
              <a:t> </a:t>
            </a:r>
            <a:r>
              <a:rPr sz="2000" spc="-5" dirty="0">
                <a:cs typeface="Calibri" panose="020F0502020204030204"/>
              </a:rPr>
              <a:t>gateway</a:t>
            </a:r>
            <a:r>
              <a:rPr sz="2000" spc="5" dirty="0">
                <a:cs typeface="Calibri" panose="020F0502020204030204"/>
              </a:rPr>
              <a:t> </a:t>
            </a:r>
            <a:r>
              <a:rPr sz="2000" spc="-5" dirty="0">
                <a:cs typeface="Calibri" panose="020F0502020204030204"/>
              </a:rPr>
              <a:t>provides private</a:t>
            </a:r>
            <a:r>
              <a:rPr sz="2000" dirty="0">
                <a:cs typeface="Calibri" panose="020F0502020204030204"/>
              </a:rPr>
              <a:t> </a:t>
            </a:r>
            <a:r>
              <a:rPr sz="2000" spc="-5" dirty="0">
                <a:cs typeface="Calibri" panose="020F0502020204030204"/>
              </a:rPr>
              <a:t>IP</a:t>
            </a:r>
            <a:r>
              <a:rPr sz="2000" spc="5" dirty="0">
                <a:cs typeface="Calibri" panose="020F0502020204030204"/>
              </a:rPr>
              <a:t> </a:t>
            </a:r>
            <a:r>
              <a:rPr sz="2000" spc="-5" dirty="0">
                <a:cs typeface="Calibri" panose="020F0502020204030204"/>
              </a:rPr>
              <a:t>addresses to</a:t>
            </a:r>
            <a:r>
              <a:rPr sz="2000" spc="5" dirty="0">
                <a:cs typeface="Calibri" panose="020F0502020204030204"/>
              </a:rPr>
              <a:t> </a:t>
            </a:r>
            <a:r>
              <a:rPr sz="2000" spc="-5" dirty="0">
                <a:cs typeface="Calibri" panose="020F0502020204030204"/>
              </a:rPr>
              <a:t>the </a:t>
            </a:r>
            <a:r>
              <a:rPr sz="2000" dirty="0">
                <a:cs typeface="Calibri" panose="020F0502020204030204"/>
              </a:rPr>
              <a:t> </a:t>
            </a:r>
            <a:r>
              <a:rPr sz="2000" spc="-5" dirty="0">
                <a:cs typeface="Calibri" panose="020F0502020204030204"/>
              </a:rPr>
              <a:t>devices in</a:t>
            </a:r>
            <a:r>
              <a:rPr sz="2000" dirty="0">
                <a:cs typeface="Calibri" panose="020F0502020204030204"/>
              </a:rPr>
              <a:t> </a:t>
            </a:r>
            <a:r>
              <a:rPr sz="2000" spc="-5" dirty="0">
                <a:cs typeface="Calibri" panose="020F0502020204030204"/>
              </a:rPr>
              <a:t>the</a:t>
            </a:r>
            <a:r>
              <a:rPr sz="2000" spc="5" dirty="0">
                <a:cs typeface="Calibri" panose="020F0502020204030204"/>
              </a:rPr>
              <a:t> </a:t>
            </a:r>
            <a:r>
              <a:rPr sz="2000" spc="-5" dirty="0">
                <a:cs typeface="Calibri" panose="020F0502020204030204"/>
              </a:rPr>
              <a:t>home.</a:t>
            </a:r>
            <a:r>
              <a:rPr sz="2000" spc="5" dirty="0">
                <a:cs typeface="Calibri" panose="020F0502020204030204"/>
              </a:rPr>
              <a:t> </a:t>
            </a:r>
            <a:r>
              <a:rPr sz="2000" spc="-5" dirty="0">
                <a:cs typeface="Calibri" panose="020F0502020204030204"/>
              </a:rPr>
              <a:t>The</a:t>
            </a:r>
            <a:r>
              <a:rPr sz="2000" dirty="0">
                <a:cs typeface="Calibri" panose="020F0502020204030204"/>
              </a:rPr>
              <a:t> </a:t>
            </a:r>
            <a:r>
              <a:rPr sz="2000" spc="-5" dirty="0">
                <a:cs typeface="Calibri" panose="020F0502020204030204"/>
              </a:rPr>
              <a:t>virtualized</a:t>
            </a:r>
            <a:r>
              <a:rPr sz="2000" dirty="0">
                <a:cs typeface="Calibri" panose="020F0502020204030204"/>
              </a:rPr>
              <a:t> </a:t>
            </a:r>
            <a:r>
              <a:rPr sz="2000" spc="-5" dirty="0">
                <a:cs typeface="Calibri" panose="020F0502020204030204"/>
              </a:rPr>
              <a:t>gateway</a:t>
            </a:r>
            <a:r>
              <a:rPr sz="2000" spc="5" dirty="0">
                <a:cs typeface="Calibri" panose="020F0502020204030204"/>
              </a:rPr>
              <a:t> </a:t>
            </a:r>
            <a:r>
              <a:rPr sz="2000" spc="-5" dirty="0">
                <a:cs typeface="Calibri" panose="020F0502020204030204"/>
              </a:rPr>
              <a:t>also</a:t>
            </a:r>
            <a:r>
              <a:rPr sz="2000" dirty="0">
                <a:cs typeface="Calibri" panose="020F0502020204030204"/>
              </a:rPr>
              <a:t> </a:t>
            </a:r>
            <a:r>
              <a:rPr sz="2000" spc="-5" dirty="0">
                <a:cs typeface="Calibri" panose="020F0502020204030204"/>
              </a:rPr>
              <a:t>connects</a:t>
            </a:r>
            <a:r>
              <a:rPr sz="2000" dirty="0">
                <a:cs typeface="Calibri" panose="020F0502020204030204"/>
              </a:rPr>
              <a:t> </a:t>
            </a:r>
            <a:r>
              <a:rPr sz="2000" spc="-5" dirty="0">
                <a:cs typeface="Calibri" panose="020F0502020204030204"/>
              </a:rPr>
              <a:t>to</a:t>
            </a:r>
            <a:r>
              <a:rPr sz="2000" dirty="0">
                <a:cs typeface="Calibri" panose="020F0502020204030204"/>
              </a:rPr>
              <a:t> </a:t>
            </a:r>
            <a:r>
              <a:rPr sz="2000" spc="-5" dirty="0">
                <a:cs typeface="Calibri" panose="020F0502020204030204"/>
              </a:rPr>
              <a:t>network</a:t>
            </a:r>
            <a:r>
              <a:rPr sz="2000" dirty="0">
                <a:cs typeface="Calibri" panose="020F0502020204030204"/>
              </a:rPr>
              <a:t> </a:t>
            </a:r>
            <a:r>
              <a:rPr sz="2000" spc="-5" dirty="0">
                <a:cs typeface="Calibri" panose="020F0502020204030204"/>
              </a:rPr>
              <a:t>services</a:t>
            </a:r>
            <a:r>
              <a:rPr sz="2000" dirty="0">
                <a:cs typeface="Calibri" panose="020F0502020204030204"/>
              </a:rPr>
              <a:t> </a:t>
            </a:r>
            <a:r>
              <a:rPr sz="2000" spc="-5" dirty="0">
                <a:cs typeface="Calibri" panose="020F0502020204030204"/>
              </a:rPr>
              <a:t>such</a:t>
            </a:r>
            <a:r>
              <a:rPr sz="2000" dirty="0">
                <a:cs typeface="Calibri" panose="020F0502020204030204"/>
              </a:rPr>
              <a:t> </a:t>
            </a:r>
            <a:r>
              <a:rPr sz="2000" spc="-5" dirty="0">
                <a:cs typeface="Calibri" panose="020F0502020204030204"/>
              </a:rPr>
              <a:t>as</a:t>
            </a:r>
            <a:r>
              <a:rPr sz="2000" dirty="0">
                <a:cs typeface="Calibri" panose="020F0502020204030204"/>
              </a:rPr>
              <a:t> </a:t>
            </a:r>
            <a:r>
              <a:rPr sz="2000" spc="-5" dirty="0">
                <a:cs typeface="Calibri" panose="020F0502020204030204"/>
              </a:rPr>
              <a:t>VoIP </a:t>
            </a:r>
            <a:r>
              <a:rPr sz="2000" dirty="0">
                <a:cs typeface="Calibri" panose="020F0502020204030204"/>
              </a:rPr>
              <a:t> </a:t>
            </a:r>
            <a:r>
              <a:rPr sz="2000" spc="-5" dirty="0">
                <a:cs typeface="Calibri" panose="020F0502020204030204"/>
              </a:rPr>
              <a:t>and IPTV.</a:t>
            </a:r>
            <a:endParaRPr sz="2000" dirty="0">
              <a:cs typeface="Calibri" panose="020F0502020204030204"/>
            </a:endParaRPr>
          </a:p>
        </p:txBody>
      </p:sp>
      <p:pic>
        <p:nvPicPr>
          <p:cNvPr id="6" name="object 6"/>
          <p:cNvPicPr/>
          <p:nvPr/>
        </p:nvPicPr>
        <p:blipFill>
          <a:blip r:embed="rId2" cstate="print"/>
          <a:stretch>
            <a:fillRect/>
          </a:stretch>
        </p:blipFill>
        <p:spPr>
          <a:xfrm>
            <a:off x="2065867" y="2096750"/>
            <a:ext cx="7660922" cy="3828425"/>
          </a:xfrm>
          <a:prstGeom prst="rect">
            <a:avLst/>
          </a:prstGeom>
        </p:spPr>
      </p:pic>
      <p:sp>
        <p:nvSpPr>
          <p:cNvPr id="8" name="object 8"/>
          <p:cNvSpPr txBox="1"/>
          <p:nvPr/>
        </p:nvSpPr>
        <p:spPr>
          <a:xfrm>
            <a:off x="2133600" y="6172200"/>
            <a:ext cx="3657600" cy="179536"/>
          </a:xfrm>
          <a:prstGeom prst="rect">
            <a:avLst/>
          </a:prstGeom>
        </p:spPr>
        <p:txBody>
          <a:bodyPr vert="horz" wrap="square" lIns="0" tIns="0" rIns="0" bIns="0" rtlCol="0">
            <a:spAutoFit/>
          </a:bodyPr>
          <a:lstStyle/>
          <a:p>
            <a:pPr marL="12700">
              <a:lnSpc>
                <a:spcPts val="1425"/>
              </a:lnSpc>
            </a:pPr>
            <a:r>
              <a:rPr sz="1200" spc="-5" dirty="0">
                <a:solidFill>
                  <a:srgbClr val="808080"/>
                </a:solidFill>
                <a:latin typeface="Arial" panose="020B0604020202020204"/>
                <a:cs typeface="Arial" panose="020B0604020202020204"/>
              </a:rPr>
              <a:t>Book</a:t>
            </a:r>
            <a:r>
              <a:rPr sz="1200" spc="-25"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rPr>
              <a:t>website:</a:t>
            </a:r>
            <a:r>
              <a:rPr sz="1200" spc="-20" dirty="0">
                <a:solidFill>
                  <a:srgbClr val="808080"/>
                </a:solidFill>
                <a:latin typeface="Arial" panose="020B0604020202020204"/>
                <a:cs typeface="Arial" panose="020B0604020202020204"/>
              </a:rPr>
              <a:t> </a:t>
            </a:r>
            <a:r>
              <a:rPr sz="1200" spc="-5" dirty="0">
                <a:solidFill>
                  <a:srgbClr val="808080"/>
                </a:solidFill>
                <a:latin typeface="Arial" panose="020B0604020202020204"/>
                <a:cs typeface="Arial" panose="020B0604020202020204"/>
                <a:hlinkClick r:id="rId3"/>
              </a:rPr>
              <a:t>http://www.internet-of-things-book.com</a:t>
            </a:r>
            <a:endParaRPr sz="1200">
              <a:latin typeface="Arial" panose="020B0604020202020204"/>
              <a:cs typeface="Arial" panose="020B0604020202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AE299D-1213-E5EA-7476-63C710ED59DF}"/>
              </a:ext>
            </a:extLst>
          </p:cNvPr>
          <p:cNvSpPr txBox="1"/>
          <p:nvPr/>
        </p:nvSpPr>
        <p:spPr>
          <a:xfrm>
            <a:off x="121920" y="172720"/>
            <a:ext cx="5147563" cy="584775"/>
          </a:xfrm>
          <a:prstGeom prst="rect">
            <a:avLst/>
          </a:prstGeom>
          <a:noFill/>
        </p:spPr>
        <p:txBody>
          <a:bodyPr wrap="none" rtlCol="0">
            <a:spAutoFit/>
          </a:bodyPr>
          <a:lstStyle/>
          <a:p>
            <a:r>
              <a:rPr lang="en-IN" sz="3200" b="1" dirty="0">
                <a:solidFill>
                  <a:schemeClr val="bg1"/>
                </a:solidFill>
              </a:rPr>
              <a:t>5G Communication in IoT</a:t>
            </a:r>
          </a:p>
        </p:txBody>
      </p:sp>
      <p:pic>
        <p:nvPicPr>
          <p:cNvPr id="4" name="Picture 3">
            <a:extLst>
              <a:ext uri="{FF2B5EF4-FFF2-40B4-BE49-F238E27FC236}">
                <a16:creationId xmlns:a16="http://schemas.microsoft.com/office/drawing/2014/main" id="{04907F00-FF6B-F4A8-FE57-08746417D7E7}"/>
              </a:ext>
            </a:extLst>
          </p:cNvPr>
          <p:cNvPicPr>
            <a:picLocks noChangeAspect="1"/>
          </p:cNvPicPr>
          <p:nvPr/>
        </p:nvPicPr>
        <p:blipFill>
          <a:blip r:embed="rId2"/>
          <a:srcRect l="9241" r="10347"/>
          <a:stretch/>
        </p:blipFill>
        <p:spPr>
          <a:xfrm>
            <a:off x="203200" y="1231043"/>
            <a:ext cx="4616985" cy="4175760"/>
          </a:xfrm>
          <a:prstGeom prst="rect">
            <a:avLst/>
          </a:prstGeom>
        </p:spPr>
      </p:pic>
      <p:pic>
        <p:nvPicPr>
          <p:cNvPr id="2" name="Picture 1">
            <a:extLst>
              <a:ext uri="{FF2B5EF4-FFF2-40B4-BE49-F238E27FC236}">
                <a16:creationId xmlns:a16="http://schemas.microsoft.com/office/drawing/2014/main" id="{13427E5D-B7E1-CB36-6AA9-F6DBDD3F33FA}"/>
              </a:ext>
            </a:extLst>
          </p:cNvPr>
          <p:cNvPicPr>
            <a:picLocks noChangeAspect="1"/>
          </p:cNvPicPr>
          <p:nvPr/>
        </p:nvPicPr>
        <p:blipFill>
          <a:blip r:embed="rId3"/>
          <a:srcRect l="11083" r="8697"/>
          <a:stretch/>
        </p:blipFill>
        <p:spPr>
          <a:xfrm>
            <a:off x="5845216" y="1101785"/>
            <a:ext cx="6143584" cy="4307840"/>
          </a:xfrm>
          <a:prstGeom prst="rect">
            <a:avLst/>
          </a:prstGeom>
        </p:spPr>
      </p:pic>
    </p:spTree>
    <p:extLst>
      <p:ext uri="{BB962C8B-B14F-4D97-AF65-F5344CB8AC3E}">
        <p14:creationId xmlns:p14="http://schemas.microsoft.com/office/powerpoint/2010/main" val="1903290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AE299D-1213-E5EA-7476-63C710ED59DF}"/>
              </a:ext>
            </a:extLst>
          </p:cNvPr>
          <p:cNvSpPr txBox="1"/>
          <p:nvPr/>
        </p:nvSpPr>
        <p:spPr>
          <a:xfrm>
            <a:off x="121920" y="172720"/>
            <a:ext cx="5147563" cy="584775"/>
          </a:xfrm>
          <a:prstGeom prst="rect">
            <a:avLst/>
          </a:prstGeom>
          <a:noFill/>
        </p:spPr>
        <p:txBody>
          <a:bodyPr wrap="none" rtlCol="0">
            <a:spAutoFit/>
          </a:bodyPr>
          <a:lstStyle/>
          <a:p>
            <a:r>
              <a:rPr lang="en-IN" sz="3200" b="1" dirty="0">
                <a:solidFill>
                  <a:schemeClr val="bg1"/>
                </a:solidFill>
              </a:rPr>
              <a:t>5G Communication in IoT</a:t>
            </a:r>
          </a:p>
        </p:txBody>
      </p:sp>
      <p:sp>
        <p:nvSpPr>
          <p:cNvPr id="10" name="Rectangle 4">
            <a:extLst>
              <a:ext uri="{FF2B5EF4-FFF2-40B4-BE49-F238E27FC236}">
                <a16:creationId xmlns:a16="http://schemas.microsoft.com/office/drawing/2014/main" id="{17D951B7-AEDA-FA61-0B27-2A8E4034D7A0}"/>
              </a:ext>
            </a:extLst>
          </p:cNvPr>
          <p:cNvSpPr>
            <a:spLocks noChangeArrowheads="1"/>
          </p:cNvSpPr>
          <p:nvPr/>
        </p:nvSpPr>
        <p:spPr bwMode="auto">
          <a:xfrm>
            <a:off x="0" y="872783"/>
            <a:ext cx="5974080" cy="56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14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Wi-Fi:</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lnSpc>
                <a:spcPct val="114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Pros:</a:t>
            </a:r>
            <a:r>
              <a:rPr kumimoji="0" lang="en-US" altLang="en-US" sz="2000" b="0" i="0" u="none" strike="noStrike" cap="none" normalizeH="0" baseline="0" dirty="0">
                <a:ln>
                  <a:noFill/>
                </a:ln>
                <a:solidFill>
                  <a:schemeClr val="tx1"/>
                </a:solidFill>
                <a:effectLst/>
                <a:latin typeface="Arial" panose="020B0604020202020204" pitchFamily="34" charset="0"/>
              </a:rPr>
              <a:t> High bandwidth, widely available.</a:t>
            </a:r>
          </a:p>
          <a:p>
            <a:pPr lvl="1" algn="just" eaLnBrk="0" fontAlgn="base" hangingPunct="0">
              <a:lnSpc>
                <a:spcPct val="114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Cons:</a:t>
            </a:r>
            <a:r>
              <a:rPr kumimoji="0" lang="en-US" altLang="en-US" sz="2000" b="0" i="0" u="none" strike="noStrike" cap="none" normalizeH="0" baseline="0" dirty="0">
                <a:ln>
                  <a:noFill/>
                </a:ln>
                <a:solidFill>
                  <a:schemeClr val="tx1"/>
                </a:solidFill>
                <a:effectLst/>
                <a:latin typeface="Arial" panose="020B0604020202020204" pitchFamily="34" charset="0"/>
              </a:rPr>
              <a:t> Limited range, interference in industrial environments.</a:t>
            </a:r>
          </a:p>
          <a:p>
            <a:pPr marL="342900" marR="0" lvl="0" indent="-342900" algn="just" defTabSz="914400" rtl="0" eaLnBrk="0" fontAlgn="base" latinLnBrk="0" hangingPunct="0">
              <a:lnSpc>
                <a:spcPct val="114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Bluetooth and Zigbee: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lnSpc>
                <a:spcPct val="114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Pros:</a:t>
            </a:r>
            <a:r>
              <a:rPr kumimoji="0" lang="en-US" altLang="en-US" sz="2000" b="0" i="0" u="none" strike="noStrike" cap="none" normalizeH="0" baseline="0" dirty="0">
                <a:ln>
                  <a:noFill/>
                </a:ln>
                <a:solidFill>
                  <a:schemeClr val="tx1"/>
                </a:solidFill>
                <a:effectLst/>
                <a:latin typeface="Arial" panose="020B0604020202020204" pitchFamily="34" charset="0"/>
              </a:rPr>
              <a:t> Low power, short-range communication.</a:t>
            </a:r>
          </a:p>
          <a:p>
            <a:pPr lvl="1" algn="just" eaLnBrk="0" fontAlgn="base" hangingPunct="0">
              <a:lnSpc>
                <a:spcPct val="114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Cons:</a:t>
            </a:r>
            <a:r>
              <a:rPr kumimoji="0" lang="en-US" altLang="en-US" sz="2000" b="0" i="0" u="none" strike="noStrike" cap="none" normalizeH="0" baseline="0" dirty="0">
                <a:ln>
                  <a:noFill/>
                </a:ln>
                <a:solidFill>
                  <a:schemeClr val="tx1"/>
                </a:solidFill>
                <a:effectLst/>
                <a:latin typeface="Arial" panose="020B0604020202020204" pitchFamily="34" charset="0"/>
              </a:rPr>
              <a:t> Not suitable for large-scale industrial networks.</a:t>
            </a:r>
          </a:p>
          <a:p>
            <a:pPr marL="342900" marR="0" lvl="0" indent="-342900" algn="just" defTabSz="914400" rtl="0" eaLnBrk="0" fontAlgn="base" latinLnBrk="0" hangingPunct="0">
              <a:lnSpc>
                <a:spcPct val="114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LPWAN (Low Power Wide Area Network):</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lnSpc>
                <a:spcPct val="114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Examples:</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LoRaWAN</a:t>
            </a:r>
            <a:r>
              <a:rPr kumimoji="0" lang="en-US" altLang="en-US" sz="2000" b="0" i="0" u="none" strike="noStrike" cap="none" normalizeH="0" baseline="0" dirty="0">
                <a:ln>
                  <a:noFill/>
                </a:ln>
                <a:solidFill>
                  <a:schemeClr val="tx1"/>
                </a:solidFill>
                <a:effectLst/>
                <a:latin typeface="Arial" panose="020B0604020202020204" pitchFamily="34" charset="0"/>
              </a:rPr>
              <a:t>, Sigfox.</a:t>
            </a:r>
          </a:p>
          <a:p>
            <a:pPr lvl="1" algn="just" eaLnBrk="0" fontAlgn="base" hangingPunct="0">
              <a:lnSpc>
                <a:spcPct val="114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Pros:</a:t>
            </a:r>
            <a:r>
              <a:rPr kumimoji="0" lang="en-US" altLang="en-US" sz="2000" b="0" i="0" u="none" strike="noStrike" cap="none" normalizeH="0" baseline="0" dirty="0">
                <a:ln>
                  <a:noFill/>
                </a:ln>
                <a:solidFill>
                  <a:schemeClr val="tx1"/>
                </a:solidFill>
                <a:effectLst/>
                <a:latin typeface="Arial" panose="020B0604020202020204" pitchFamily="34" charset="0"/>
              </a:rPr>
              <a:t> Long-range, low power consumption, ideal for industrial IoT.</a:t>
            </a:r>
          </a:p>
          <a:p>
            <a:pPr marL="342900" marR="0" lvl="0" indent="-342900" algn="just" defTabSz="914400" rtl="0" eaLnBrk="0" fontAlgn="base" latinLnBrk="0" hangingPunct="0">
              <a:lnSpc>
                <a:spcPct val="114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Cellular (4G/5G):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lnSpc>
                <a:spcPct val="114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Pros:</a:t>
            </a:r>
            <a:r>
              <a:rPr kumimoji="0" lang="en-US" altLang="en-US" sz="2000" b="0" i="0" u="none" strike="noStrike" cap="none" normalizeH="0" baseline="0" dirty="0">
                <a:ln>
                  <a:noFill/>
                </a:ln>
                <a:solidFill>
                  <a:schemeClr val="tx1"/>
                </a:solidFill>
                <a:effectLst/>
                <a:latin typeface="Arial" panose="020B0604020202020204" pitchFamily="34" charset="0"/>
              </a:rPr>
              <a:t> High reliability, wide coverage, better suited for large industrial applications.</a:t>
            </a:r>
          </a:p>
          <a:p>
            <a:pPr marL="0" marR="0" lvl="0" indent="0" algn="just" defTabSz="914400" rtl="0" eaLnBrk="0" fontAlgn="base" latinLnBrk="0" hangingPunct="0">
              <a:lnSpc>
                <a:spcPct val="114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Rectangle 5">
            <a:extLst>
              <a:ext uri="{FF2B5EF4-FFF2-40B4-BE49-F238E27FC236}">
                <a16:creationId xmlns:a16="http://schemas.microsoft.com/office/drawing/2014/main" id="{17526E83-EFF4-C155-640B-8C2E73287FEB}"/>
              </a:ext>
            </a:extLst>
          </p:cNvPr>
          <p:cNvSpPr>
            <a:spLocks noChangeArrowheads="1"/>
          </p:cNvSpPr>
          <p:nvPr/>
        </p:nvSpPr>
        <p:spPr bwMode="auto">
          <a:xfrm>
            <a:off x="6156961" y="1048954"/>
            <a:ext cx="5974078"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High-Speed Data Transmission: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5G supports data rates up to 10 Gbps, enabling real-time data sharing across IoT devices.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Ultra-Low Latency: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Latency as low as 1 millisecond, critical for </a:t>
            </a:r>
            <a:r>
              <a:rPr kumimoji="0" lang="en-US" altLang="en-US" sz="2000" b="1" i="0" u="none" strike="noStrike" cap="none" normalizeH="0" baseline="0" dirty="0">
                <a:ln>
                  <a:noFill/>
                </a:ln>
                <a:solidFill>
                  <a:schemeClr val="tx1"/>
                </a:solidFill>
                <a:effectLst/>
                <a:latin typeface="Arial" panose="020B0604020202020204" pitchFamily="34" charset="0"/>
              </a:rPr>
              <a:t>real-time control</a:t>
            </a:r>
            <a:r>
              <a:rPr kumimoji="0" lang="en-US" altLang="en-US" sz="2000" b="0" i="0" u="none" strike="noStrike" cap="none" normalizeH="0" baseline="0" dirty="0">
                <a:ln>
                  <a:noFill/>
                </a:ln>
                <a:solidFill>
                  <a:schemeClr val="tx1"/>
                </a:solidFill>
                <a:effectLst/>
                <a:latin typeface="Arial" panose="020B0604020202020204" pitchFamily="34" charset="0"/>
              </a:rPr>
              <a:t> and </a:t>
            </a:r>
            <a:r>
              <a:rPr kumimoji="0" lang="en-US" altLang="en-US" sz="2000" b="1" i="0" u="none" strike="noStrike" cap="none" normalizeH="0" baseline="0" dirty="0">
                <a:ln>
                  <a:noFill/>
                </a:ln>
                <a:solidFill>
                  <a:schemeClr val="tx1"/>
                </a:solidFill>
                <a:effectLst/>
                <a:latin typeface="Arial" panose="020B0604020202020204" pitchFamily="34" charset="0"/>
              </a:rPr>
              <a:t>automation</a:t>
            </a:r>
            <a:r>
              <a:rPr kumimoji="0" lang="en-US" altLang="en-US" sz="2000" b="0" i="0" u="none" strike="noStrike" cap="none" normalizeH="0" baseline="0" dirty="0">
                <a:ln>
                  <a:noFill/>
                </a:ln>
                <a:solidFill>
                  <a:schemeClr val="tx1"/>
                </a:solidFill>
                <a:effectLst/>
                <a:latin typeface="Arial" panose="020B0604020202020204" pitchFamily="34" charset="0"/>
              </a:rPr>
              <a:t> of machines.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Massive Device Connectivity: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5G can connect </a:t>
            </a:r>
            <a:r>
              <a:rPr kumimoji="0" lang="en-US" altLang="en-US" sz="2000" b="1" i="0" u="none" strike="noStrike" cap="none" normalizeH="0" baseline="0" dirty="0">
                <a:ln>
                  <a:noFill/>
                </a:ln>
                <a:solidFill>
                  <a:schemeClr val="tx1"/>
                </a:solidFill>
                <a:effectLst/>
                <a:latin typeface="Arial" panose="020B0604020202020204" pitchFamily="34" charset="0"/>
              </a:rPr>
              <a:t>millions of devices</a:t>
            </a:r>
            <a:r>
              <a:rPr kumimoji="0" lang="en-US" altLang="en-US" sz="2000" b="0" i="0" u="none" strike="noStrike" cap="none" normalizeH="0" baseline="0" dirty="0">
                <a:ln>
                  <a:noFill/>
                </a:ln>
                <a:solidFill>
                  <a:schemeClr val="tx1"/>
                </a:solidFill>
                <a:effectLst/>
                <a:latin typeface="Arial" panose="020B0604020202020204" pitchFamily="34" charset="0"/>
              </a:rPr>
              <a:t> per square kilometer, ideal for large-scale IoT deployments in smart factories.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Enhanced Reliability: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Guaranteed </a:t>
            </a:r>
            <a:r>
              <a:rPr kumimoji="0" lang="en-US" altLang="en-US" sz="2000" b="1" i="0" u="none" strike="noStrike" cap="none" normalizeH="0" baseline="0" dirty="0">
                <a:ln>
                  <a:noFill/>
                </a:ln>
                <a:solidFill>
                  <a:schemeClr val="tx1"/>
                </a:solidFill>
                <a:effectLst/>
                <a:latin typeface="Arial" panose="020B0604020202020204" pitchFamily="34" charset="0"/>
              </a:rPr>
              <a:t>reliability and security</a:t>
            </a:r>
            <a:r>
              <a:rPr kumimoji="0" lang="en-US" altLang="en-US" sz="2000" b="0" i="0" u="none" strike="noStrike" cap="none" normalizeH="0" baseline="0" dirty="0">
                <a:ln>
                  <a:noFill/>
                </a:ln>
                <a:solidFill>
                  <a:schemeClr val="tx1"/>
                </a:solidFill>
                <a:effectLst/>
                <a:latin typeface="Arial" panose="020B0604020202020204" pitchFamily="34" charset="0"/>
              </a:rPr>
              <a:t>, crucial for mission-critical applications like robotics, machine control, and smart manufacturing.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0293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AE299D-1213-E5EA-7476-63C710ED59DF}"/>
              </a:ext>
            </a:extLst>
          </p:cNvPr>
          <p:cNvSpPr txBox="1"/>
          <p:nvPr/>
        </p:nvSpPr>
        <p:spPr>
          <a:xfrm>
            <a:off x="121920" y="206587"/>
            <a:ext cx="5147563" cy="584775"/>
          </a:xfrm>
          <a:prstGeom prst="rect">
            <a:avLst/>
          </a:prstGeom>
          <a:noFill/>
        </p:spPr>
        <p:txBody>
          <a:bodyPr wrap="none" rtlCol="0">
            <a:spAutoFit/>
          </a:bodyPr>
          <a:lstStyle/>
          <a:p>
            <a:r>
              <a:rPr lang="en-IN" sz="3200" b="1" dirty="0">
                <a:solidFill>
                  <a:schemeClr val="bg1"/>
                </a:solidFill>
              </a:rPr>
              <a:t>5G Communication in IoT</a:t>
            </a:r>
          </a:p>
        </p:txBody>
      </p:sp>
      <p:pic>
        <p:nvPicPr>
          <p:cNvPr id="5" name="Picture 4">
            <a:extLst>
              <a:ext uri="{FF2B5EF4-FFF2-40B4-BE49-F238E27FC236}">
                <a16:creationId xmlns:a16="http://schemas.microsoft.com/office/drawing/2014/main" id="{638EB844-3F64-3200-75AD-B763346EFE35}"/>
              </a:ext>
            </a:extLst>
          </p:cNvPr>
          <p:cNvPicPr>
            <a:picLocks noChangeAspect="1"/>
          </p:cNvPicPr>
          <p:nvPr/>
        </p:nvPicPr>
        <p:blipFill>
          <a:blip r:embed="rId2"/>
          <a:stretch>
            <a:fillRect/>
          </a:stretch>
        </p:blipFill>
        <p:spPr>
          <a:xfrm>
            <a:off x="7141527" y="370522"/>
            <a:ext cx="4391025" cy="5934075"/>
          </a:xfrm>
          <a:prstGeom prst="rect">
            <a:avLst/>
          </a:prstGeom>
        </p:spPr>
      </p:pic>
      <p:pic>
        <p:nvPicPr>
          <p:cNvPr id="6" name="Picture 5">
            <a:extLst>
              <a:ext uri="{FF2B5EF4-FFF2-40B4-BE49-F238E27FC236}">
                <a16:creationId xmlns:a16="http://schemas.microsoft.com/office/drawing/2014/main" id="{664667C8-1590-4F55-C667-6EC648DE103C}"/>
              </a:ext>
            </a:extLst>
          </p:cNvPr>
          <p:cNvPicPr>
            <a:picLocks noChangeAspect="1"/>
          </p:cNvPicPr>
          <p:nvPr/>
        </p:nvPicPr>
        <p:blipFill>
          <a:blip r:embed="rId3"/>
          <a:stretch>
            <a:fillRect/>
          </a:stretch>
        </p:blipFill>
        <p:spPr>
          <a:xfrm>
            <a:off x="304164" y="1282700"/>
            <a:ext cx="6712153" cy="3766820"/>
          </a:xfrm>
          <a:prstGeom prst="rect">
            <a:avLst/>
          </a:prstGeom>
        </p:spPr>
      </p:pic>
    </p:spTree>
    <p:extLst>
      <p:ext uri="{BB962C8B-B14F-4D97-AF65-F5344CB8AC3E}">
        <p14:creationId xmlns:p14="http://schemas.microsoft.com/office/powerpoint/2010/main" val="3651309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AE299D-1213-E5EA-7476-63C710ED59DF}"/>
              </a:ext>
            </a:extLst>
          </p:cNvPr>
          <p:cNvSpPr txBox="1"/>
          <p:nvPr/>
        </p:nvSpPr>
        <p:spPr>
          <a:xfrm>
            <a:off x="121920" y="172720"/>
            <a:ext cx="5147563" cy="584775"/>
          </a:xfrm>
          <a:prstGeom prst="rect">
            <a:avLst/>
          </a:prstGeom>
          <a:noFill/>
        </p:spPr>
        <p:txBody>
          <a:bodyPr wrap="none" rtlCol="0">
            <a:spAutoFit/>
          </a:bodyPr>
          <a:lstStyle/>
          <a:p>
            <a:r>
              <a:rPr lang="en-IN" sz="3200" b="1" dirty="0">
                <a:solidFill>
                  <a:schemeClr val="bg1"/>
                </a:solidFill>
              </a:rPr>
              <a:t>5G Communication in IoT</a:t>
            </a:r>
          </a:p>
        </p:txBody>
      </p:sp>
      <p:pic>
        <p:nvPicPr>
          <p:cNvPr id="2" name="Picture 1">
            <a:extLst>
              <a:ext uri="{FF2B5EF4-FFF2-40B4-BE49-F238E27FC236}">
                <a16:creationId xmlns:a16="http://schemas.microsoft.com/office/drawing/2014/main" id="{7AFD124A-91F6-E633-2675-394F7B151E3F}"/>
              </a:ext>
            </a:extLst>
          </p:cNvPr>
          <p:cNvPicPr>
            <a:picLocks noChangeAspect="1"/>
          </p:cNvPicPr>
          <p:nvPr/>
        </p:nvPicPr>
        <p:blipFill>
          <a:blip r:embed="rId2"/>
          <a:stretch>
            <a:fillRect/>
          </a:stretch>
        </p:blipFill>
        <p:spPr>
          <a:xfrm>
            <a:off x="1278608" y="923228"/>
            <a:ext cx="9798050" cy="5604007"/>
          </a:xfrm>
          <a:prstGeom prst="rect">
            <a:avLst/>
          </a:prstGeom>
        </p:spPr>
      </p:pic>
    </p:spTree>
    <p:extLst>
      <p:ext uri="{BB962C8B-B14F-4D97-AF65-F5344CB8AC3E}">
        <p14:creationId xmlns:p14="http://schemas.microsoft.com/office/powerpoint/2010/main" val="420972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AE299D-1213-E5EA-7476-63C710ED59DF}"/>
              </a:ext>
            </a:extLst>
          </p:cNvPr>
          <p:cNvSpPr txBox="1"/>
          <p:nvPr/>
        </p:nvSpPr>
        <p:spPr>
          <a:xfrm>
            <a:off x="121920" y="172720"/>
            <a:ext cx="5147563" cy="584775"/>
          </a:xfrm>
          <a:prstGeom prst="rect">
            <a:avLst/>
          </a:prstGeom>
          <a:noFill/>
        </p:spPr>
        <p:txBody>
          <a:bodyPr wrap="none" rtlCol="0">
            <a:spAutoFit/>
          </a:bodyPr>
          <a:lstStyle/>
          <a:p>
            <a:r>
              <a:rPr lang="en-IN" sz="3200" b="1" dirty="0">
                <a:solidFill>
                  <a:schemeClr val="bg1"/>
                </a:solidFill>
              </a:rPr>
              <a:t>5G Communication in IoT</a:t>
            </a:r>
          </a:p>
        </p:txBody>
      </p:sp>
      <p:sp>
        <p:nvSpPr>
          <p:cNvPr id="5" name="TextBox 4">
            <a:extLst>
              <a:ext uri="{FF2B5EF4-FFF2-40B4-BE49-F238E27FC236}">
                <a16:creationId xmlns:a16="http://schemas.microsoft.com/office/drawing/2014/main" id="{D89643E5-B725-5081-34B7-A3C433E661D0}"/>
              </a:ext>
            </a:extLst>
          </p:cNvPr>
          <p:cNvSpPr txBox="1"/>
          <p:nvPr/>
        </p:nvSpPr>
        <p:spPr>
          <a:xfrm>
            <a:off x="0" y="899080"/>
            <a:ext cx="6111240" cy="461665"/>
          </a:xfrm>
          <a:prstGeom prst="rect">
            <a:avLst/>
          </a:prstGeom>
          <a:noFill/>
        </p:spPr>
        <p:txBody>
          <a:bodyPr wrap="square">
            <a:spAutoFit/>
          </a:bodyPr>
          <a:lstStyle/>
          <a:p>
            <a:r>
              <a:rPr lang="en-US" sz="2400" b="1" dirty="0">
                <a:solidFill>
                  <a:srgbClr val="C00000"/>
                </a:solidFill>
              </a:rPr>
              <a:t>5G Use Cases in Industry Automation</a:t>
            </a:r>
            <a:endParaRPr lang="en-IN" sz="2400" b="1" dirty="0">
              <a:solidFill>
                <a:srgbClr val="C00000"/>
              </a:solidFill>
            </a:endParaRPr>
          </a:p>
        </p:txBody>
      </p:sp>
      <p:sp>
        <p:nvSpPr>
          <p:cNvPr id="6" name="Rectangle 1">
            <a:extLst>
              <a:ext uri="{FF2B5EF4-FFF2-40B4-BE49-F238E27FC236}">
                <a16:creationId xmlns:a16="http://schemas.microsoft.com/office/drawing/2014/main" id="{4BABD321-494D-58BE-1753-6E06EFA200DF}"/>
              </a:ext>
            </a:extLst>
          </p:cNvPr>
          <p:cNvSpPr>
            <a:spLocks noChangeArrowheads="1"/>
          </p:cNvSpPr>
          <p:nvPr/>
        </p:nvSpPr>
        <p:spPr bwMode="auto">
          <a:xfrm>
            <a:off x="121920" y="1360745"/>
            <a:ext cx="552704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Smart Manufacturing: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Real-time monitoring of production lines, optimizing efficiency, reducing downtime.</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Autonomous Robots: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5G enables robots to work together in real-time for material handling, quality checks, and assembly.</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Remote Control and Monitoring: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Machines and processes can be controlled remotely with real-time data feedback, improving flexibility and safety.</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Augmented Reality (AR) and Virtual Reality (VR):</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AR/VR systems provide real-time support for training, maintenance, and remote troubleshooting in factories.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31C1FC4-7A05-AC96-4DFE-B67B5938AFDD}"/>
              </a:ext>
            </a:extLst>
          </p:cNvPr>
          <p:cNvPicPr>
            <a:picLocks noChangeAspect="1"/>
          </p:cNvPicPr>
          <p:nvPr/>
        </p:nvPicPr>
        <p:blipFill>
          <a:blip r:embed="rId2"/>
          <a:stretch>
            <a:fillRect/>
          </a:stretch>
        </p:blipFill>
        <p:spPr>
          <a:xfrm>
            <a:off x="5699972" y="1740654"/>
            <a:ext cx="6370108" cy="3583186"/>
          </a:xfrm>
          <a:prstGeom prst="rect">
            <a:avLst/>
          </a:prstGeom>
        </p:spPr>
      </p:pic>
    </p:spTree>
    <p:extLst>
      <p:ext uri="{BB962C8B-B14F-4D97-AF65-F5344CB8AC3E}">
        <p14:creationId xmlns:p14="http://schemas.microsoft.com/office/powerpoint/2010/main" val="2387433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2060FC-ED34-2AD4-79BD-E9212169EACF}"/>
              </a:ext>
            </a:extLst>
          </p:cNvPr>
          <p:cNvPicPr>
            <a:picLocks noChangeAspect="1"/>
          </p:cNvPicPr>
          <p:nvPr/>
        </p:nvPicPr>
        <p:blipFill>
          <a:blip r:embed="rId2"/>
          <a:stretch>
            <a:fillRect/>
          </a:stretch>
        </p:blipFill>
        <p:spPr>
          <a:xfrm>
            <a:off x="914400" y="1168777"/>
            <a:ext cx="10081008" cy="4073783"/>
          </a:xfrm>
          <a:prstGeom prst="rect">
            <a:avLst/>
          </a:prstGeom>
        </p:spPr>
      </p:pic>
    </p:spTree>
    <p:extLst>
      <p:ext uri="{BB962C8B-B14F-4D97-AF65-F5344CB8AC3E}">
        <p14:creationId xmlns:p14="http://schemas.microsoft.com/office/powerpoint/2010/main" val="1003218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AE299D-1213-E5EA-7476-63C710ED59DF}"/>
              </a:ext>
            </a:extLst>
          </p:cNvPr>
          <p:cNvSpPr txBox="1"/>
          <p:nvPr/>
        </p:nvSpPr>
        <p:spPr>
          <a:xfrm>
            <a:off x="121920" y="172720"/>
            <a:ext cx="5147563" cy="584775"/>
          </a:xfrm>
          <a:prstGeom prst="rect">
            <a:avLst/>
          </a:prstGeom>
          <a:noFill/>
        </p:spPr>
        <p:txBody>
          <a:bodyPr wrap="none" rtlCol="0">
            <a:spAutoFit/>
          </a:bodyPr>
          <a:lstStyle/>
          <a:p>
            <a:r>
              <a:rPr lang="en-IN" sz="3200" b="1" dirty="0">
                <a:solidFill>
                  <a:schemeClr val="bg1"/>
                </a:solidFill>
              </a:rPr>
              <a:t>5G Communication in IoT</a:t>
            </a:r>
          </a:p>
        </p:txBody>
      </p:sp>
      <p:pic>
        <p:nvPicPr>
          <p:cNvPr id="4" name="Picture 3">
            <a:extLst>
              <a:ext uri="{FF2B5EF4-FFF2-40B4-BE49-F238E27FC236}">
                <a16:creationId xmlns:a16="http://schemas.microsoft.com/office/drawing/2014/main" id="{A56DB9EB-2AB7-473E-2BA2-54A633FCE821}"/>
              </a:ext>
            </a:extLst>
          </p:cNvPr>
          <p:cNvPicPr>
            <a:picLocks noChangeAspect="1"/>
          </p:cNvPicPr>
          <p:nvPr/>
        </p:nvPicPr>
        <p:blipFill>
          <a:blip r:embed="rId2"/>
          <a:stretch>
            <a:fillRect/>
          </a:stretch>
        </p:blipFill>
        <p:spPr>
          <a:xfrm>
            <a:off x="0" y="757495"/>
            <a:ext cx="12192000" cy="5423401"/>
          </a:xfrm>
          <a:prstGeom prst="rect">
            <a:avLst/>
          </a:prstGeom>
        </p:spPr>
      </p:pic>
      <p:sp>
        <p:nvSpPr>
          <p:cNvPr id="5" name="TextBox 4">
            <a:extLst>
              <a:ext uri="{FF2B5EF4-FFF2-40B4-BE49-F238E27FC236}">
                <a16:creationId xmlns:a16="http://schemas.microsoft.com/office/drawing/2014/main" id="{1A96EDDF-D9AE-3A65-91BD-A9C656DFBA46}"/>
              </a:ext>
            </a:extLst>
          </p:cNvPr>
          <p:cNvSpPr txBox="1"/>
          <p:nvPr/>
        </p:nvSpPr>
        <p:spPr>
          <a:xfrm>
            <a:off x="5100320" y="5996230"/>
            <a:ext cx="3057247" cy="369332"/>
          </a:xfrm>
          <a:prstGeom prst="rect">
            <a:avLst/>
          </a:prstGeom>
          <a:noFill/>
        </p:spPr>
        <p:txBody>
          <a:bodyPr wrap="none" rtlCol="0">
            <a:spAutoFit/>
          </a:bodyPr>
          <a:lstStyle/>
          <a:p>
            <a:r>
              <a:rPr lang="en-IN" b="1" dirty="0">
                <a:solidFill>
                  <a:srgbClr val="C00000"/>
                </a:solidFill>
              </a:rPr>
              <a:t>Summary of 5G use cases</a:t>
            </a:r>
          </a:p>
        </p:txBody>
      </p:sp>
    </p:spTree>
    <p:extLst>
      <p:ext uri="{BB962C8B-B14F-4D97-AF65-F5344CB8AC3E}">
        <p14:creationId xmlns:p14="http://schemas.microsoft.com/office/powerpoint/2010/main" val="547109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CB4853B-9AFA-AE2E-8700-97A0F593A1B0}"/>
              </a:ext>
            </a:extLst>
          </p:cNvPr>
          <p:cNvPicPr>
            <a:picLocks noChangeAspect="1"/>
          </p:cNvPicPr>
          <p:nvPr/>
        </p:nvPicPr>
        <p:blipFill>
          <a:blip r:embed="rId3"/>
          <a:stretch>
            <a:fillRect/>
          </a:stretch>
        </p:blipFill>
        <p:spPr>
          <a:xfrm>
            <a:off x="4267200" y="3507065"/>
            <a:ext cx="2731653" cy="2731653"/>
          </a:xfrm>
          <a:prstGeom prst="rect">
            <a:avLst/>
          </a:prstGeom>
        </p:spPr>
      </p:pic>
      <p:sp>
        <p:nvSpPr>
          <p:cNvPr id="6" name="TextBox 5">
            <a:extLst>
              <a:ext uri="{FF2B5EF4-FFF2-40B4-BE49-F238E27FC236}">
                <a16:creationId xmlns:a16="http://schemas.microsoft.com/office/drawing/2014/main" id="{692A07EA-EF17-720C-7C60-237813AE4A7E}"/>
              </a:ext>
            </a:extLst>
          </p:cNvPr>
          <p:cNvSpPr txBox="1"/>
          <p:nvPr/>
        </p:nvSpPr>
        <p:spPr>
          <a:xfrm>
            <a:off x="24705" y="958460"/>
            <a:ext cx="6884095" cy="3571683"/>
          </a:xfrm>
          <a:prstGeom prst="rect">
            <a:avLst/>
          </a:prstGeom>
          <a:noFill/>
        </p:spPr>
        <p:txBody>
          <a:bodyPr wrap="square">
            <a:spAutoFit/>
          </a:bodyPr>
          <a:lstStyle/>
          <a:p>
            <a:pPr marL="342900" indent="-342900" algn="just">
              <a:lnSpc>
                <a:spcPct val="114000"/>
              </a:lnSpc>
              <a:buFont typeface="Arial" panose="020B0604020202020204" pitchFamily="34" charset="0"/>
              <a:buChar char="•"/>
            </a:pPr>
            <a:r>
              <a:rPr lang="en-US" sz="2000" dirty="0"/>
              <a:t>Process of computing data closer to the source where it is generated rather than relying solely on a centralized cloud infrastructure. </a:t>
            </a:r>
          </a:p>
          <a:p>
            <a:pPr marL="342900" indent="-342900" algn="just">
              <a:lnSpc>
                <a:spcPct val="114000"/>
              </a:lnSpc>
              <a:buFont typeface="Arial" panose="020B0604020202020204" pitchFamily="34" charset="0"/>
              <a:buChar char="•"/>
            </a:pPr>
            <a:r>
              <a:rPr lang="en-US" sz="2000" dirty="0"/>
              <a:t>Instead of sending data from IoT devices to a distant data center or cloud, the data is processed at the "edge" of the network—often on local devices like gateways, routers, or even the IoT devices themselves.</a:t>
            </a:r>
          </a:p>
          <a:p>
            <a:pPr marL="342900" indent="-342900" algn="just">
              <a:lnSpc>
                <a:spcPct val="114000"/>
              </a:lnSpc>
              <a:buFont typeface="Arial" panose="020B0604020202020204" pitchFamily="34" charset="0"/>
              <a:buChar char="•"/>
            </a:pPr>
            <a:r>
              <a:rPr lang="en-US" sz="2000" dirty="0"/>
              <a:t>Simplifies processing for massive amounts of terminal data on the cloud.</a:t>
            </a:r>
          </a:p>
          <a:p>
            <a:pPr marL="342900" indent="-342900" algn="just">
              <a:lnSpc>
                <a:spcPct val="114000"/>
              </a:lnSpc>
              <a:buFont typeface="Arial" panose="020B0604020202020204" pitchFamily="34" charset="0"/>
              <a:buChar char="•"/>
            </a:pPr>
            <a:endParaRPr lang="en-IN" sz="2000" dirty="0"/>
          </a:p>
        </p:txBody>
      </p:sp>
      <p:sp>
        <p:nvSpPr>
          <p:cNvPr id="7" name="TextBox 6">
            <a:extLst>
              <a:ext uri="{FF2B5EF4-FFF2-40B4-BE49-F238E27FC236}">
                <a16:creationId xmlns:a16="http://schemas.microsoft.com/office/drawing/2014/main" id="{F0E53828-A93C-0FB8-9ADB-B1D52097EF70}"/>
              </a:ext>
            </a:extLst>
          </p:cNvPr>
          <p:cNvSpPr txBox="1"/>
          <p:nvPr/>
        </p:nvSpPr>
        <p:spPr>
          <a:xfrm>
            <a:off x="0" y="-30620"/>
            <a:ext cx="9052560" cy="646331"/>
          </a:xfrm>
          <a:prstGeom prst="rect">
            <a:avLst/>
          </a:prstGeom>
          <a:noFill/>
        </p:spPr>
        <p:txBody>
          <a:bodyPr wrap="square">
            <a:spAutoFit/>
          </a:bodyPr>
          <a:lstStyle/>
          <a:p>
            <a:pPr algn="l" fontAlgn="base"/>
            <a:r>
              <a:rPr lang="en-I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Edge Computing In IoT</a:t>
            </a:r>
          </a:p>
        </p:txBody>
      </p:sp>
      <p:pic>
        <p:nvPicPr>
          <p:cNvPr id="8" name="Picture 7">
            <a:extLst>
              <a:ext uri="{FF2B5EF4-FFF2-40B4-BE49-F238E27FC236}">
                <a16:creationId xmlns:a16="http://schemas.microsoft.com/office/drawing/2014/main" id="{FF105A4F-ACED-4DEA-CA7F-D25219F43569}"/>
              </a:ext>
            </a:extLst>
          </p:cNvPr>
          <p:cNvPicPr>
            <a:picLocks noChangeAspect="1"/>
          </p:cNvPicPr>
          <p:nvPr/>
        </p:nvPicPr>
        <p:blipFill>
          <a:blip r:embed="rId4"/>
          <a:stretch>
            <a:fillRect/>
          </a:stretch>
        </p:blipFill>
        <p:spPr>
          <a:xfrm>
            <a:off x="6998853" y="958460"/>
            <a:ext cx="4493235" cy="3145265"/>
          </a:xfrm>
          <a:prstGeom prst="rect">
            <a:avLst/>
          </a:prstGeom>
        </p:spPr>
      </p:pic>
    </p:spTree>
    <p:extLst>
      <p:ext uri="{BB962C8B-B14F-4D97-AF65-F5344CB8AC3E}">
        <p14:creationId xmlns:p14="http://schemas.microsoft.com/office/powerpoint/2010/main" val="3192415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524000" y="381001"/>
            <a:ext cx="8458200" cy="5976864"/>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33C5929F-308C-AC15-C1FA-6BE5DEDF3F9D}"/>
              </a:ext>
            </a:extLst>
          </p:cNvPr>
          <p:cNvSpPr txBox="1"/>
          <p:nvPr/>
        </p:nvSpPr>
        <p:spPr>
          <a:xfrm>
            <a:off x="3770489" y="6357865"/>
            <a:ext cx="6096000" cy="369332"/>
          </a:xfrm>
          <a:prstGeom prst="rect">
            <a:avLst/>
          </a:prstGeom>
          <a:noFill/>
        </p:spPr>
        <p:txBody>
          <a:bodyPr wrap="square">
            <a:spAutoFit/>
          </a:bodyPr>
          <a:lstStyle/>
          <a:p>
            <a:r>
              <a:rPr lang="en-US" sz="1800" b="1" dirty="0">
                <a:solidFill>
                  <a:schemeClr val="bg1"/>
                </a:solidFill>
              </a:rPr>
              <a:t>The principal building blocks of IoT AEPs </a:t>
            </a:r>
            <a:endParaRPr lang="en-IN"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F82CE1-2E58-6167-9523-BCA642015004}"/>
              </a:ext>
            </a:extLst>
          </p:cNvPr>
          <p:cNvPicPr>
            <a:picLocks noChangeAspect="1"/>
          </p:cNvPicPr>
          <p:nvPr/>
        </p:nvPicPr>
        <p:blipFill>
          <a:blip r:embed="rId2"/>
          <a:stretch>
            <a:fillRect/>
          </a:stretch>
        </p:blipFill>
        <p:spPr>
          <a:xfrm>
            <a:off x="254587" y="0"/>
            <a:ext cx="11682825" cy="6858000"/>
          </a:xfrm>
          <a:prstGeom prst="rect">
            <a:avLst/>
          </a:prstGeom>
        </p:spPr>
      </p:pic>
    </p:spTree>
    <p:extLst>
      <p:ext uri="{BB962C8B-B14F-4D97-AF65-F5344CB8AC3E}">
        <p14:creationId xmlns:p14="http://schemas.microsoft.com/office/powerpoint/2010/main" val="143656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5C9020CA-7FC1-1A3A-73D0-3D32ACA32A3F}"/>
              </a:ext>
            </a:extLst>
          </p:cNvPr>
          <p:cNvSpPr>
            <a:spLocks noChangeArrowheads="1"/>
          </p:cNvSpPr>
          <p:nvPr/>
        </p:nvSpPr>
        <p:spPr bwMode="auto">
          <a:xfrm>
            <a:off x="147884" y="1139142"/>
            <a:ext cx="11705449" cy="457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14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Device Layer (IoT Devices):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14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Sensors, actuators, and devices generating data (e.g., cameras, machines, smart meters).</a:t>
            </a:r>
          </a:p>
          <a:p>
            <a:pPr marL="342900" marR="0" lvl="0" indent="-342900" algn="l" defTabSz="914400" rtl="0" eaLnBrk="0" fontAlgn="base" latinLnBrk="0" hangingPunct="0">
              <a:lnSpc>
                <a:spcPct val="114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Edge Devices/Gateways: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14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Devices like routers, gateways, or local servers that perform </a:t>
            </a:r>
            <a:r>
              <a:rPr kumimoji="0" lang="en-US" altLang="en-US" sz="2000" b="1" i="0" u="none" strike="noStrike" cap="none" normalizeH="0" baseline="0" dirty="0">
                <a:ln>
                  <a:noFill/>
                </a:ln>
                <a:solidFill>
                  <a:schemeClr val="tx1"/>
                </a:solidFill>
                <a:effectLst/>
                <a:latin typeface="Arial" panose="020B0604020202020204" pitchFamily="34" charset="0"/>
              </a:rPr>
              <a:t>local processing</a:t>
            </a:r>
            <a:r>
              <a:rPr kumimoji="0" lang="en-US" altLang="en-US" sz="2000" b="0" i="0" u="none" strike="noStrike" cap="none" normalizeH="0" baseline="0" dirty="0">
                <a:ln>
                  <a:noFill/>
                </a:ln>
                <a:solidFill>
                  <a:schemeClr val="tx1"/>
                </a:solidFill>
                <a:effectLst/>
                <a:latin typeface="Arial" panose="020B0604020202020204" pitchFamily="34" charset="0"/>
              </a:rPr>
              <a:t>.</a:t>
            </a:r>
          </a:p>
          <a:p>
            <a:pPr lvl="1" eaLnBrk="0" fontAlgn="base" hangingPunct="0">
              <a:lnSpc>
                <a:spcPct val="114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These devices collect and process data at the edge, reducing the need to send all data to a remote data center.</a:t>
            </a:r>
          </a:p>
          <a:p>
            <a:pPr marL="342900" marR="0" lvl="0" indent="-342900" algn="l" defTabSz="914400" rtl="0" eaLnBrk="0" fontAlgn="base" latinLnBrk="0" hangingPunct="0">
              <a:lnSpc>
                <a:spcPct val="114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Edge Data Centers: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14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Local data centers or mini cloud hubs that handle more advanced processing tasks that are too complex for edge devices but still need to be processed locally to minimize latency.</a:t>
            </a:r>
          </a:p>
          <a:p>
            <a:pPr marL="342900" marR="0" lvl="0" indent="-342900" algn="l" defTabSz="914400" rtl="0" eaLnBrk="0" fontAlgn="base" latinLnBrk="0" hangingPunct="0">
              <a:lnSpc>
                <a:spcPct val="114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Cloud Data Centers: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14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Centralized cloud platforms handle data that needs long-term storage or high-power computing, often involving AI, machine learning, or extensive analytics.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2470023-41AB-62CD-C6E0-0A4A167E08D4}"/>
              </a:ext>
            </a:extLst>
          </p:cNvPr>
          <p:cNvSpPr txBox="1"/>
          <p:nvPr/>
        </p:nvSpPr>
        <p:spPr>
          <a:xfrm>
            <a:off x="0" y="136617"/>
            <a:ext cx="8432800" cy="523220"/>
          </a:xfrm>
          <a:prstGeom prst="rect">
            <a:avLst/>
          </a:prstGeom>
          <a:noFill/>
        </p:spPr>
        <p:txBody>
          <a:bodyPr wrap="square">
            <a:spAutoFit/>
          </a:bodyPr>
          <a:lstStyle/>
          <a:p>
            <a:r>
              <a:rPr lang="en-US" sz="2800" b="1" dirty="0">
                <a:solidFill>
                  <a:schemeClr val="bg1"/>
                </a:solidFill>
              </a:rPr>
              <a:t>Components of Edge Computing Architecture:</a:t>
            </a:r>
            <a:endParaRPr lang="en-IN" sz="2800" b="1" dirty="0">
              <a:solidFill>
                <a:schemeClr val="bg1"/>
              </a:solidFill>
            </a:endParaRPr>
          </a:p>
        </p:txBody>
      </p:sp>
    </p:spTree>
    <p:extLst>
      <p:ext uri="{BB962C8B-B14F-4D97-AF65-F5344CB8AC3E}">
        <p14:creationId xmlns:p14="http://schemas.microsoft.com/office/powerpoint/2010/main" val="1289091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AE6F-3624-2E3D-A102-D7C551364212}"/>
              </a:ext>
            </a:extLst>
          </p:cNvPr>
          <p:cNvPicPr>
            <a:picLocks noChangeAspect="1"/>
          </p:cNvPicPr>
          <p:nvPr/>
        </p:nvPicPr>
        <p:blipFill>
          <a:blip r:embed="rId2"/>
          <a:stretch>
            <a:fillRect/>
          </a:stretch>
        </p:blipFill>
        <p:spPr>
          <a:xfrm>
            <a:off x="8128000" y="-1"/>
            <a:ext cx="4064000" cy="6751693"/>
          </a:xfrm>
          <a:prstGeom prst="rect">
            <a:avLst/>
          </a:prstGeom>
        </p:spPr>
      </p:pic>
      <p:sp>
        <p:nvSpPr>
          <p:cNvPr id="7" name="TextBox 6">
            <a:extLst>
              <a:ext uri="{FF2B5EF4-FFF2-40B4-BE49-F238E27FC236}">
                <a16:creationId xmlns:a16="http://schemas.microsoft.com/office/drawing/2014/main" id="{A38C9D77-52BC-2F3F-7E6A-1F913536B65A}"/>
              </a:ext>
            </a:extLst>
          </p:cNvPr>
          <p:cNvSpPr txBox="1"/>
          <p:nvPr/>
        </p:nvSpPr>
        <p:spPr>
          <a:xfrm>
            <a:off x="0" y="840716"/>
            <a:ext cx="8207024" cy="5632311"/>
          </a:xfrm>
          <a:prstGeom prst="rect">
            <a:avLst/>
          </a:prstGeom>
          <a:noFill/>
        </p:spPr>
        <p:txBody>
          <a:bodyPr wrap="square">
            <a:spAutoFit/>
          </a:bodyPr>
          <a:lstStyle/>
          <a:p>
            <a:pPr>
              <a:buFont typeface="Arial" panose="020B0604020202020204" pitchFamily="34" charset="0"/>
              <a:buChar char="•"/>
            </a:pPr>
            <a:r>
              <a:rPr lang="en-US" sz="2000" b="1" dirty="0"/>
              <a:t>Edge Computing Gateway:</a:t>
            </a:r>
            <a:endParaRPr lang="en-US" sz="2000" dirty="0"/>
          </a:p>
          <a:p>
            <a:pPr marL="742950" lvl="1" indent="-285750">
              <a:buFont typeface="Arial" panose="020B0604020202020204" pitchFamily="34" charset="0"/>
              <a:buChar char="•"/>
            </a:pPr>
            <a:r>
              <a:rPr lang="en-US" sz="2000" dirty="0"/>
              <a:t>An IoT gateway with edge computing capabilities.</a:t>
            </a:r>
          </a:p>
          <a:p>
            <a:pPr marL="742950" lvl="1" indent="-285750">
              <a:buFont typeface="Arial" panose="020B0604020202020204" pitchFamily="34" charset="0"/>
              <a:buChar char="•"/>
            </a:pPr>
            <a:r>
              <a:rPr lang="en-US" sz="2000" dirty="0"/>
              <a:t>Performs local analysis and processing of large volumes of data from terminal devices.</a:t>
            </a:r>
          </a:p>
          <a:p>
            <a:pPr marL="742950" lvl="1" indent="-285750">
              <a:buFont typeface="Arial" panose="020B0604020202020204" pitchFamily="34" charset="0"/>
              <a:buChar char="•"/>
            </a:pPr>
            <a:r>
              <a:rPr lang="en-US" sz="2000" dirty="0"/>
              <a:t>Supports various industrial IoT interfaces (e.g., PLC, RF, RS-485, DI).</a:t>
            </a:r>
          </a:p>
          <a:p>
            <a:pPr marL="742950" lvl="1" indent="-285750">
              <a:buFont typeface="Arial" panose="020B0604020202020204" pitchFamily="34" charset="0"/>
              <a:buChar char="•"/>
            </a:pPr>
            <a:r>
              <a:rPr lang="en-US" sz="2000" dirty="0"/>
              <a:t>Allows flexible access for various sensors and terminals.</a:t>
            </a:r>
          </a:p>
          <a:p>
            <a:pPr marL="742950" lvl="1" indent="-285750">
              <a:buFont typeface="Arial" panose="020B0604020202020204" pitchFamily="34" charset="0"/>
              <a:buChar char="•"/>
            </a:pPr>
            <a:r>
              <a:rPr lang="en-US" sz="2000" dirty="0"/>
              <a:t>Facilitates software and hardware resource sharing.</a:t>
            </a:r>
          </a:p>
          <a:p>
            <a:pPr marL="742950" lvl="1" indent="-285750">
              <a:buFont typeface="Arial" panose="020B0604020202020204" pitchFamily="34" charset="0"/>
              <a:buChar char="•"/>
            </a:pPr>
            <a:r>
              <a:rPr lang="en-US" sz="2000" dirty="0"/>
              <a:t>Supports container deployment for on-demand application deployment, enabling local data processing.</a:t>
            </a:r>
          </a:p>
          <a:p>
            <a:pPr>
              <a:buFont typeface="Arial" panose="020B0604020202020204" pitchFamily="34" charset="0"/>
              <a:buChar char="•"/>
            </a:pPr>
            <a:r>
              <a:rPr lang="en-US" sz="2000" b="1" dirty="0"/>
              <a:t>Cloud-based IoT Platform:</a:t>
            </a:r>
            <a:endParaRPr lang="en-US" sz="2000" dirty="0"/>
          </a:p>
          <a:p>
            <a:pPr marL="742950" lvl="1" indent="-285750">
              <a:buFont typeface="Arial" panose="020B0604020202020204" pitchFamily="34" charset="0"/>
              <a:buChar char="•"/>
            </a:pPr>
            <a:r>
              <a:rPr lang="en-US" sz="2000" dirty="0"/>
              <a:t>Interconnects with various industry application systems for smart device connectivity.</a:t>
            </a:r>
          </a:p>
          <a:p>
            <a:pPr marL="742950" lvl="1" indent="-285750">
              <a:buFont typeface="Arial" panose="020B0604020202020204" pitchFamily="34" charset="0"/>
              <a:buChar char="•"/>
            </a:pPr>
            <a:r>
              <a:rPr lang="en-US" sz="2000" dirty="0"/>
              <a:t>Utilizes a cloud management architecture for centralized management of numerous terminal devices.</a:t>
            </a:r>
          </a:p>
          <a:p>
            <a:pPr marL="742950" lvl="1" indent="-285750">
              <a:buFont typeface="Arial" panose="020B0604020202020204" pitchFamily="34" charset="0"/>
              <a:buChar char="•"/>
            </a:pPr>
            <a:r>
              <a:rPr lang="en-US" sz="2000" dirty="0"/>
              <a:t>Reduces operational and maintenance costs.</a:t>
            </a:r>
          </a:p>
          <a:p>
            <a:pPr marL="742950" lvl="1" indent="-285750">
              <a:buFont typeface="Arial" panose="020B0604020202020204" pitchFamily="34" charset="0"/>
              <a:buChar char="•"/>
            </a:pPr>
            <a:r>
              <a:rPr lang="en-US" sz="2000" dirty="0"/>
              <a:t>Employs an open architecture with standard northbound APIs for integration with third-party industry applications.</a:t>
            </a:r>
          </a:p>
        </p:txBody>
      </p:sp>
      <p:sp>
        <p:nvSpPr>
          <p:cNvPr id="9" name="TextBox 8">
            <a:extLst>
              <a:ext uri="{FF2B5EF4-FFF2-40B4-BE49-F238E27FC236}">
                <a16:creationId xmlns:a16="http://schemas.microsoft.com/office/drawing/2014/main" id="{90F21093-07E7-60ED-7CB7-9547100CEDE8}"/>
              </a:ext>
            </a:extLst>
          </p:cNvPr>
          <p:cNvSpPr txBox="1"/>
          <p:nvPr/>
        </p:nvSpPr>
        <p:spPr>
          <a:xfrm>
            <a:off x="0" y="260795"/>
            <a:ext cx="7264400" cy="461665"/>
          </a:xfrm>
          <a:prstGeom prst="rect">
            <a:avLst/>
          </a:prstGeom>
          <a:noFill/>
        </p:spPr>
        <p:txBody>
          <a:bodyPr wrap="square">
            <a:spAutoFit/>
          </a:bodyPr>
          <a:lstStyle/>
          <a:p>
            <a:r>
              <a:rPr lang="en-US" sz="2400" b="1" dirty="0">
                <a:solidFill>
                  <a:schemeClr val="bg1"/>
                </a:solidFill>
              </a:rPr>
              <a:t>Components of Edge Computing Architecture:</a:t>
            </a:r>
            <a:endParaRPr lang="en-IN" sz="2400" b="1" dirty="0">
              <a:solidFill>
                <a:schemeClr val="bg1"/>
              </a:solidFill>
            </a:endParaRPr>
          </a:p>
        </p:txBody>
      </p:sp>
    </p:spTree>
    <p:extLst>
      <p:ext uri="{BB962C8B-B14F-4D97-AF65-F5344CB8AC3E}">
        <p14:creationId xmlns:p14="http://schemas.microsoft.com/office/powerpoint/2010/main" val="2940364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E7E28A-739F-D676-7F46-CF69CE9F7BBC}"/>
              </a:ext>
            </a:extLst>
          </p:cNvPr>
          <p:cNvPicPr>
            <a:picLocks noChangeAspect="1"/>
          </p:cNvPicPr>
          <p:nvPr/>
        </p:nvPicPr>
        <p:blipFill>
          <a:blip r:embed="rId2"/>
          <a:stretch>
            <a:fillRect/>
          </a:stretch>
        </p:blipFill>
        <p:spPr>
          <a:xfrm>
            <a:off x="5247546" y="194786"/>
            <a:ext cx="6850474" cy="6468428"/>
          </a:xfrm>
          <a:prstGeom prst="rect">
            <a:avLst/>
          </a:prstGeom>
        </p:spPr>
      </p:pic>
      <p:pic>
        <p:nvPicPr>
          <p:cNvPr id="4" name="Picture 3">
            <a:extLst>
              <a:ext uri="{FF2B5EF4-FFF2-40B4-BE49-F238E27FC236}">
                <a16:creationId xmlns:a16="http://schemas.microsoft.com/office/drawing/2014/main" id="{95D3C3C5-AD6A-149C-D89C-EF709B12B667}"/>
              </a:ext>
            </a:extLst>
          </p:cNvPr>
          <p:cNvPicPr>
            <a:picLocks noChangeAspect="1"/>
          </p:cNvPicPr>
          <p:nvPr/>
        </p:nvPicPr>
        <p:blipFill>
          <a:blip r:embed="rId3"/>
          <a:stretch>
            <a:fillRect/>
          </a:stretch>
        </p:blipFill>
        <p:spPr>
          <a:xfrm>
            <a:off x="493077" y="428307"/>
            <a:ext cx="3865563" cy="5850988"/>
          </a:xfrm>
          <a:prstGeom prst="rect">
            <a:avLst/>
          </a:prstGeom>
        </p:spPr>
      </p:pic>
    </p:spTree>
    <p:extLst>
      <p:ext uri="{BB962C8B-B14F-4D97-AF65-F5344CB8AC3E}">
        <p14:creationId xmlns:p14="http://schemas.microsoft.com/office/powerpoint/2010/main" val="1654245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9B0CF88-CA0F-F181-7AE1-DDF7EA589D10}"/>
              </a:ext>
            </a:extLst>
          </p:cNvPr>
          <p:cNvSpPr>
            <a:spLocks noChangeArrowheads="1"/>
          </p:cNvSpPr>
          <p:nvPr/>
        </p:nvSpPr>
        <p:spPr bwMode="auto">
          <a:xfrm>
            <a:off x="274320" y="675235"/>
            <a:ext cx="5648960" cy="5710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14000"/>
              </a:lnSpc>
              <a:spcBef>
                <a:spcPct val="0"/>
              </a:spcBef>
              <a:spcAft>
                <a:spcPts val="600"/>
              </a:spcAft>
              <a:buClrTx/>
              <a:buSzTx/>
              <a:tabLst/>
            </a:pPr>
            <a:r>
              <a:rPr lang="en-US" sz="2000" b="1" dirty="0">
                <a:latin typeface="Arial" panose="020B0604020202020204" pitchFamily="34" charset="0"/>
              </a:rPr>
              <a:t>Benefits of Edge Computing in IoT</a:t>
            </a:r>
            <a:endParaRPr lang="en-US" altLang="en-US" sz="2000" b="1" dirty="0">
              <a:latin typeface="Arial" panose="020B0604020202020204" pitchFamily="34" charset="0"/>
            </a:endParaRPr>
          </a:p>
          <a:p>
            <a:pPr marL="285750" marR="0" lvl="0" indent="-285750" algn="just" defTabSz="914400" rtl="0" eaLnBrk="0" fontAlgn="base" latinLnBrk="0" hangingPunct="0">
              <a:lnSpc>
                <a:spcPct val="114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Real-Time Performance:</a:t>
            </a:r>
            <a:r>
              <a:rPr kumimoji="0" lang="en-US" altLang="en-US" sz="2000" b="0" i="0" u="none" strike="noStrike" cap="none" normalizeH="0" baseline="0" dirty="0">
                <a:ln>
                  <a:noFill/>
                </a:ln>
                <a:solidFill>
                  <a:schemeClr val="tx1"/>
                </a:solidFill>
                <a:effectLst/>
                <a:latin typeface="Arial" panose="020B0604020202020204" pitchFamily="34" charset="0"/>
              </a:rPr>
              <a:t> Essential for time-sensitive operations like autonomous systems or industrial automation.</a:t>
            </a:r>
          </a:p>
          <a:p>
            <a:pPr marL="285750" marR="0" lvl="0" indent="-285750" algn="just" defTabSz="914400" rtl="0" eaLnBrk="0" fontAlgn="base" latinLnBrk="0" hangingPunct="0">
              <a:lnSpc>
                <a:spcPct val="114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Lower Latency:</a:t>
            </a:r>
            <a:r>
              <a:rPr kumimoji="0" lang="en-US" altLang="en-US" sz="2000" b="0" i="0" u="none" strike="noStrike" cap="none" normalizeH="0" baseline="0" dirty="0">
                <a:ln>
                  <a:noFill/>
                </a:ln>
                <a:solidFill>
                  <a:schemeClr val="tx1"/>
                </a:solidFill>
                <a:effectLst/>
                <a:latin typeface="Arial" panose="020B0604020202020204" pitchFamily="34" charset="0"/>
              </a:rPr>
              <a:t> Reduced delays in data transmission and decision-making.</a:t>
            </a:r>
          </a:p>
          <a:p>
            <a:pPr marL="285750" marR="0" lvl="0" indent="-285750" algn="just" defTabSz="914400" rtl="0" eaLnBrk="0" fontAlgn="base" latinLnBrk="0" hangingPunct="0">
              <a:lnSpc>
                <a:spcPct val="114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Cost Efficiency:</a:t>
            </a:r>
            <a:r>
              <a:rPr kumimoji="0" lang="en-US" altLang="en-US" sz="2000" b="0" i="0" u="none" strike="noStrike" cap="none" normalizeH="0" baseline="0" dirty="0">
                <a:ln>
                  <a:noFill/>
                </a:ln>
                <a:solidFill>
                  <a:schemeClr val="tx1"/>
                </a:solidFill>
                <a:effectLst/>
                <a:latin typeface="Arial" panose="020B0604020202020204" pitchFamily="34" charset="0"/>
              </a:rPr>
              <a:t> Lower bandwidth costs and less reliance on cloud infrastructure.</a:t>
            </a:r>
          </a:p>
          <a:p>
            <a:pPr marL="285750" marR="0" lvl="0" indent="-285750" algn="just" defTabSz="914400" rtl="0" eaLnBrk="0" fontAlgn="base" latinLnBrk="0" hangingPunct="0">
              <a:lnSpc>
                <a:spcPct val="114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Data Security:</a:t>
            </a:r>
            <a:r>
              <a:rPr kumimoji="0" lang="en-US" altLang="en-US" sz="2000" b="0" i="0" u="none" strike="noStrike" cap="none" normalizeH="0" baseline="0" dirty="0">
                <a:ln>
                  <a:noFill/>
                </a:ln>
                <a:solidFill>
                  <a:schemeClr val="tx1"/>
                </a:solidFill>
                <a:effectLst/>
                <a:latin typeface="Arial" panose="020B0604020202020204" pitchFamily="34" charset="0"/>
              </a:rPr>
              <a:t> Local data processing improves privacy and mitigates data breaches.</a:t>
            </a:r>
          </a:p>
          <a:p>
            <a:pPr marL="285750" marR="0" lvl="0" indent="-285750" algn="just" defTabSz="914400" rtl="0" eaLnBrk="0" fontAlgn="base" latinLnBrk="0" hangingPunct="0">
              <a:lnSpc>
                <a:spcPct val="114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Resilience and Continuity:</a:t>
            </a:r>
            <a:r>
              <a:rPr kumimoji="0" lang="en-US" altLang="en-US" sz="2000" b="0" i="0" u="none" strike="noStrike" cap="none" normalizeH="0" baseline="0" dirty="0">
                <a:ln>
                  <a:noFill/>
                </a:ln>
                <a:solidFill>
                  <a:schemeClr val="tx1"/>
                </a:solidFill>
                <a:effectLst/>
                <a:latin typeface="Arial" panose="020B0604020202020204" pitchFamily="34" charset="0"/>
              </a:rPr>
              <a:t> Local computing ensures that critical processes continue even when network connectivity is weak or disrupted. </a:t>
            </a:r>
          </a:p>
        </p:txBody>
      </p:sp>
      <p:pic>
        <p:nvPicPr>
          <p:cNvPr id="6" name="Picture 5">
            <a:extLst>
              <a:ext uri="{FF2B5EF4-FFF2-40B4-BE49-F238E27FC236}">
                <a16:creationId xmlns:a16="http://schemas.microsoft.com/office/drawing/2014/main" id="{5650F9E7-C89F-833E-1A52-F0B6EA4342E1}"/>
              </a:ext>
            </a:extLst>
          </p:cNvPr>
          <p:cNvPicPr>
            <a:picLocks noChangeAspect="1"/>
          </p:cNvPicPr>
          <p:nvPr/>
        </p:nvPicPr>
        <p:blipFill>
          <a:blip r:embed="rId2"/>
          <a:stretch>
            <a:fillRect/>
          </a:stretch>
        </p:blipFill>
        <p:spPr>
          <a:xfrm>
            <a:off x="6492240" y="716280"/>
            <a:ext cx="5425440" cy="5425440"/>
          </a:xfrm>
          <a:prstGeom prst="rect">
            <a:avLst/>
          </a:prstGeom>
        </p:spPr>
      </p:pic>
    </p:spTree>
    <p:extLst>
      <p:ext uri="{BB962C8B-B14F-4D97-AF65-F5344CB8AC3E}">
        <p14:creationId xmlns:p14="http://schemas.microsoft.com/office/powerpoint/2010/main" val="592418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8EDBE-E32E-A4D5-A389-BE460B2AADC6}"/>
              </a:ext>
            </a:extLst>
          </p:cNvPr>
          <p:cNvPicPr>
            <a:picLocks noChangeAspect="1"/>
          </p:cNvPicPr>
          <p:nvPr/>
        </p:nvPicPr>
        <p:blipFill>
          <a:blip r:embed="rId3"/>
          <a:stretch>
            <a:fillRect/>
          </a:stretch>
        </p:blipFill>
        <p:spPr>
          <a:xfrm>
            <a:off x="81280" y="883919"/>
            <a:ext cx="6722657" cy="5693679"/>
          </a:xfrm>
          <a:prstGeom prst="rect">
            <a:avLst/>
          </a:prstGeom>
        </p:spPr>
      </p:pic>
      <p:sp>
        <p:nvSpPr>
          <p:cNvPr id="5" name="TextBox 4">
            <a:extLst>
              <a:ext uri="{FF2B5EF4-FFF2-40B4-BE49-F238E27FC236}">
                <a16:creationId xmlns:a16="http://schemas.microsoft.com/office/drawing/2014/main" id="{728A6296-CCD7-6D52-AF18-C088BB3BF05F}"/>
              </a:ext>
            </a:extLst>
          </p:cNvPr>
          <p:cNvSpPr txBox="1"/>
          <p:nvPr/>
        </p:nvSpPr>
        <p:spPr>
          <a:xfrm>
            <a:off x="81280" y="104894"/>
            <a:ext cx="6096000" cy="584775"/>
          </a:xfrm>
          <a:prstGeom prst="rect">
            <a:avLst/>
          </a:prstGeom>
          <a:noFill/>
        </p:spPr>
        <p:txBody>
          <a:bodyPr wrap="square">
            <a:spAutoFit/>
          </a:bodyPr>
          <a:lstStyle/>
          <a:p>
            <a:pPr algn="l"/>
            <a:r>
              <a:rPr lang="en-IN"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Power Distribution IoT</a:t>
            </a:r>
          </a:p>
        </p:txBody>
      </p:sp>
      <p:sp>
        <p:nvSpPr>
          <p:cNvPr id="7" name="TextBox 6">
            <a:extLst>
              <a:ext uri="{FF2B5EF4-FFF2-40B4-BE49-F238E27FC236}">
                <a16:creationId xmlns:a16="http://schemas.microsoft.com/office/drawing/2014/main" id="{E02F8EEB-9C73-DECA-3AA2-183E1DA6C2DF}"/>
              </a:ext>
            </a:extLst>
          </p:cNvPr>
          <p:cNvSpPr txBox="1"/>
          <p:nvPr/>
        </p:nvSpPr>
        <p:spPr>
          <a:xfrm>
            <a:off x="6803937" y="917786"/>
            <a:ext cx="5388063" cy="5326010"/>
          </a:xfrm>
          <a:prstGeom prst="rect">
            <a:avLst/>
          </a:prstGeom>
          <a:noFill/>
        </p:spPr>
        <p:txBody>
          <a:bodyPr wrap="square">
            <a:spAutoFit/>
          </a:bodyPr>
          <a:lstStyle/>
          <a:p>
            <a:pPr marL="457200" indent="-457200">
              <a:lnSpc>
                <a:spcPct val="114000"/>
              </a:lnSpc>
              <a:buFont typeface="+mj-lt"/>
              <a:buAutoNum type="arabicPeriod"/>
            </a:pPr>
            <a:r>
              <a:rPr lang="en-IN" sz="2000" dirty="0"/>
              <a:t>Cloud: Consists of a master station, micro-application management, and Agile Controller-IoT. </a:t>
            </a:r>
          </a:p>
          <a:p>
            <a:pPr marL="457200" indent="-457200">
              <a:lnSpc>
                <a:spcPct val="114000"/>
              </a:lnSpc>
              <a:buFont typeface="+mj-lt"/>
              <a:buAutoNum type="arabicPeriod"/>
            </a:pPr>
            <a:r>
              <a:rPr lang="en-IN" sz="2000" dirty="0"/>
              <a:t>Pipe: Refers to WAN communication networks (e.g., Ethernet, wireless) for data exchange between cloud and edge.</a:t>
            </a:r>
          </a:p>
          <a:p>
            <a:pPr marL="457200" indent="-457200">
              <a:lnSpc>
                <a:spcPct val="114000"/>
              </a:lnSpc>
              <a:buFont typeface="+mj-lt"/>
              <a:buAutoNum type="arabicPeriod"/>
            </a:pPr>
            <a:r>
              <a:rPr lang="en-IN" sz="2000" dirty="0"/>
              <a:t>Edge: Deploys an edge computing gateway at the network edge to provide a container platform for service applications.</a:t>
            </a:r>
          </a:p>
          <a:p>
            <a:pPr marL="457200" indent="-457200">
              <a:lnSpc>
                <a:spcPct val="114000"/>
              </a:lnSpc>
              <a:buFont typeface="+mj-lt"/>
              <a:buAutoNum type="arabicPeriod"/>
            </a:pPr>
            <a:r>
              <a:rPr lang="en-IN" sz="2000" dirty="0"/>
              <a:t>Device: Utilizes intelligent core communication modules for communication between intelligent terminal devices and the edge computing gateway. </a:t>
            </a:r>
          </a:p>
        </p:txBody>
      </p:sp>
    </p:spTree>
    <p:extLst>
      <p:ext uri="{BB962C8B-B14F-4D97-AF65-F5344CB8AC3E}">
        <p14:creationId xmlns:p14="http://schemas.microsoft.com/office/powerpoint/2010/main" val="1298519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C32A3D-32A5-8988-0EC5-95B639FD011B}"/>
              </a:ext>
            </a:extLst>
          </p:cNvPr>
          <p:cNvSpPr txBox="1"/>
          <p:nvPr/>
        </p:nvSpPr>
        <p:spPr>
          <a:xfrm>
            <a:off x="0" y="0"/>
            <a:ext cx="9052560" cy="646331"/>
          </a:xfrm>
          <a:prstGeom prst="rect">
            <a:avLst/>
          </a:prstGeom>
          <a:noFill/>
        </p:spPr>
        <p:txBody>
          <a:bodyPr wrap="square">
            <a:spAutoFit/>
          </a:bodyPr>
          <a:lstStyle/>
          <a:p>
            <a:pPr algn="l" fontAlgn="base"/>
            <a:r>
              <a:rPr lang="en-I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FOG Computing In IoT</a:t>
            </a:r>
          </a:p>
        </p:txBody>
      </p:sp>
      <p:pic>
        <p:nvPicPr>
          <p:cNvPr id="3" name="Picture 2">
            <a:extLst>
              <a:ext uri="{FF2B5EF4-FFF2-40B4-BE49-F238E27FC236}">
                <a16:creationId xmlns:a16="http://schemas.microsoft.com/office/drawing/2014/main" id="{D7E2C090-E135-0DF3-6760-D1198FB57242}"/>
              </a:ext>
            </a:extLst>
          </p:cNvPr>
          <p:cNvPicPr>
            <a:picLocks noChangeAspect="1"/>
          </p:cNvPicPr>
          <p:nvPr/>
        </p:nvPicPr>
        <p:blipFill>
          <a:blip r:embed="rId2"/>
          <a:srcRect l="5437" t="6666" r="4489" b="7260"/>
          <a:stretch/>
        </p:blipFill>
        <p:spPr>
          <a:xfrm>
            <a:off x="6583680" y="1034067"/>
            <a:ext cx="5608320" cy="4287413"/>
          </a:xfrm>
          <a:prstGeom prst="rect">
            <a:avLst/>
          </a:prstGeom>
        </p:spPr>
      </p:pic>
      <p:sp>
        <p:nvSpPr>
          <p:cNvPr id="6" name="TextBox 5">
            <a:extLst>
              <a:ext uri="{FF2B5EF4-FFF2-40B4-BE49-F238E27FC236}">
                <a16:creationId xmlns:a16="http://schemas.microsoft.com/office/drawing/2014/main" id="{AC3A429D-AC01-2961-3F08-66F1F387CDB9}"/>
              </a:ext>
            </a:extLst>
          </p:cNvPr>
          <p:cNvSpPr txBox="1"/>
          <p:nvPr/>
        </p:nvSpPr>
        <p:spPr>
          <a:xfrm>
            <a:off x="0" y="1034067"/>
            <a:ext cx="7274560" cy="5632311"/>
          </a:xfrm>
          <a:prstGeom prst="rect">
            <a:avLst/>
          </a:prstGeom>
          <a:noFill/>
        </p:spPr>
        <p:txBody>
          <a:bodyPr wrap="square">
            <a:spAutoFit/>
          </a:bodyPr>
          <a:lstStyle/>
          <a:p>
            <a:pPr marL="342900" indent="-342900" algn="just">
              <a:buFont typeface="Arial" panose="020B0604020202020204" pitchFamily="34" charset="0"/>
              <a:buChar char="•"/>
            </a:pPr>
            <a:r>
              <a:rPr lang="en-US" sz="2000" dirty="0"/>
              <a:t>Fog Computing is a decentralized computing framework that extends cloud computing capabilities to the edge of the network, enabling data processing closer to the source.</a:t>
            </a:r>
          </a:p>
          <a:p>
            <a:pPr marL="342900" indent="-342900" algn="just">
              <a:buFont typeface="Arial" panose="020B0604020202020204" pitchFamily="34" charset="0"/>
              <a:buChar char="•"/>
            </a:pPr>
            <a:r>
              <a:rPr lang="en-US" sz="2000" b="0" i="0" dirty="0">
                <a:solidFill>
                  <a:srgbClr val="000000"/>
                </a:solidFill>
                <a:effectLst/>
                <a:latin typeface="Asap Condensed"/>
              </a:rPr>
              <a:t>The fog extends the cloud to be closer to the things that produce and act on IoT data .</a:t>
            </a:r>
          </a:p>
          <a:p>
            <a:pPr marL="342900" indent="-342900" algn="just">
              <a:buFont typeface="Arial" panose="020B0604020202020204" pitchFamily="34" charset="0"/>
              <a:buChar char="•"/>
            </a:pPr>
            <a:r>
              <a:rPr lang="en-US" sz="2000" b="0" i="0" dirty="0">
                <a:solidFill>
                  <a:srgbClr val="000000"/>
                </a:solidFill>
                <a:effectLst/>
                <a:latin typeface="Asap Condensed"/>
              </a:rPr>
              <a:t>These devices, called fog nodes, can be deployed anywhere with a network connection.</a:t>
            </a:r>
          </a:p>
          <a:p>
            <a:pPr marL="342900" indent="-342900" algn="just">
              <a:buFont typeface="Arial" panose="020B0604020202020204" pitchFamily="34" charset="0"/>
              <a:buChar char="•"/>
            </a:pPr>
            <a:r>
              <a:rPr lang="en-US" sz="2000" b="0" i="0" dirty="0">
                <a:solidFill>
                  <a:srgbClr val="000000"/>
                </a:solidFill>
                <a:effectLst/>
                <a:latin typeface="Asap Condensed"/>
              </a:rPr>
              <a:t>Any device with computing, storage, and network connectivity can be a fog node. </a:t>
            </a:r>
          </a:p>
          <a:p>
            <a:pPr marL="342900" indent="-342900" algn="just">
              <a:buFont typeface="Arial" panose="020B0604020202020204" pitchFamily="34" charset="0"/>
              <a:buChar char="•"/>
            </a:pPr>
            <a:r>
              <a:rPr lang="en-US" sz="2000" b="0" i="0" dirty="0">
                <a:solidFill>
                  <a:srgbClr val="000000"/>
                </a:solidFill>
                <a:effectLst/>
                <a:latin typeface="Asap Condensed"/>
              </a:rPr>
              <a:t>Examples include industrial controllers, switches, routers, embedded servers, and video surveillance cameras.</a:t>
            </a:r>
          </a:p>
          <a:p>
            <a:pPr marL="342900" indent="-342900" algn="just">
              <a:buFont typeface="Arial" panose="020B0604020202020204" pitchFamily="34" charset="0"/>
              <a:buChar char="•"/>
            </a:pPr>
            <a:r>
              <a:rPr lang="en-US" sz="2000" b="1" i="0" dirty="0">
                <a:solidFill>
                  <a:srgbClr val="000000"/>
                </a:solidFill>
                <a:effectLst/>
                <a:latin typeface="Asap Condensed"/>
              </a:rPr>
              <a:t>its a connection between cloud and your internal network, that processes and stores the data . </a:t>
            </a:r>
          </a:p>
          <a:p>
            <a:pPr marL="342900" indent="-342900" algn="just">
              <a:buFont typeface="Arial" panose="020B0604020202020204" pitchFamily="34" charset="0"/>
              <a:buChar char="•"/>
            </a:pPr>
            <a:r>
              <a:rPr lang="en-US" sz="2000" b="1" dirty="0">
                <a:solidFill>
                  <a:srgbClr val="000000"/>
                </a:solidFill>
                <a:latin typeface="Asap Condensed"/>
              </a:rPr>
              <a:t>Evolved due to the need of</a:t>
            </a:r>
          </a:p>
          <a:p>
            <a:pPr marL="800100" lvl="1" indent="-342900" algn="just">
              <a:buFont typeface="Arial" panose="020B0604020202020204" pitchFamily="34" charset="0"/>
              <a:buChar char="•"/>
            </a:pPr>
            <a:r>
              <a:rPr lang="en-US" sz="2000" i="0" dirty="0">
                <a:solidFill>
                  <a:srgbClr val="000000"/>
                </a:solidFill>
                <a:effectLst/>
                <a:latin typeface="Asap Condensed"/>
              </a:rPr>
              <a:t>Low Latency Network Connections</a:t>
            </a:r>
          </a:p>
          <a:p>
            <a:pPr marL="800100" lvl="1" indent="-342900" algn="just">
              <a:buFont typeface="Arial" panose="020B0604020202020204" pitchFamily="34" charset="0"/>
              <a:buChar char="•"/>
            </a:pPr>
            <a:r>
              <a:rPr lang="en-US" sz="2000" dirty="0">
                <a:solidFill>
                  <a:srgbClr val="000000"/>
                </a:solidFill>
                <a:latin typeface="Asap Condensed"/>
              </a:rPr>
              <a:t>Low Bandwidth</a:t>
            </a:r>
          </a:p>
          <a:p>
            <a:pPr marL="800100" lvl="1" indent="-342900" algn="just">
              <a:buFont typeface="Arial" panose="020B0604020202020204" pitchFamily="34" charset="0"/>
              <a:buChar char="•"/>
            </a:pPr>
            <a:r>
              <a:rPr lang="en-US" sz="2000" i="0" dirty="0">
                <a:solidFill>
                  <a:srgbClr val="000000"/>
                </a:solidFill>
                <a:effectLst/>
                <a:latin typeface="Asap Condensed"/>
              </a:rPr>
              <a:t>Analysis of Data</a:t>
            </a:r>
          </a:p>
          <a:p>
            <a:pPr marL="342900" indent="-342900" algn="just">
              <a:buFont typeface="Arial" panose="020B0604020202020204" pitchFamily="34" charset="0"/>
              <a:buChar char="•"/>
            </a:pPr>
            <a:endParaRPr lang="en-IN" sz="2000" dirty="0"/>
          </a:p>
        </p:txBody>
      </p:sp>
    </p:spTree>
    <p:extLst>
      <p:ext uri="{BB962C8B-B14F-4D97-AF65-F5344CB8AC3E}">
        <p14:creationId xmlns:p14="http://schemas.microsoft.com/office/powerpoint/2010/main" val="2067500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C32A3D-32A5-8988-0EC5-95B639FD011B}"/>
              </a:ext>
            </a:extLst>
          </p:cNvPr>
          <p:cNvSpPr txBox="1"/>
          <p:nvPr/>
        </p:nvSpPr>
        <p:spPr>
          <a:xfrm>
            <a:off x="0" y="0"/>
            <a:ext cx="9052560" cy="584775"/>
          </a:xfrm>
          <a:prstGeom prst="rect">
            <a:avLst/>
          </a:prstGeom>
          <a:noFill/>
        </p:spPr>
        <p:txBody>
          <a:bodyPr wrap="square">
            <a:spAutoFit/>
          </a:bodyPr>
          <a:lstStyle/>
          <a:p>
            <a:pPr algn="l" fontAlgn="base"/>
            <a:r>
              <a:rPr lang="en-IN"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FOG Computing In IoT</a:t>
            </a:r>
          </a:p>
        </p:txBody>
      </p:sp>
      <p:pic>
        <p:nvPicPr>
          <p:cNvPr id="3" name="Picture 2">
            <a:extLst>
              <a:ext uri="{FF2B5EF4-FFF2-40B4-BE49-F238E27FC236}">
                <a16:creationId xmlns:a16="http://schemas.microsoft.com/office/drawing/2014/main" id="{D7E2C090-E135-0DF3-6760-D1198FB57242}"/>
              </a:ext>
            </a:extLst>
          </p:cNvPr>
          <p:cNvPicPr>
            <a:picLocks noChangeAspect="1"/>
          </p:cNvPicPr>
          <p:nvPr/>
        </p:nvPicPr>
        <p:blipFill>
          <a:blip r:embed="rId2"/>
          <a:srcRect l="5437" t="6666" r="4489" b="7260"/>
          <a:stretch/>
        </p:blipFill>
        <p:spPr>
          <a:xfrm>
            <a:off x="6438900" y="1044227"/>
            <a:ext cx="5608320" cy="4287413"/>
          </a:xfrm>
          <a:prstGeom prst="rect">
            <a:avLst/>
          </a:prstGeom>
        </p:spPr>
      </p:pic>
      <p:pic>
        <p:nvPicPr>
          <p:cNvPr id="5" name="Picture 4">
            <a:extLst>
              <a:ext uri="{FF2B5EF4-FFF2-40B4-BE49-F238E27FC236}">
                <a16:creationId xmlns:a16="http://schemas.microsoft.com/office/drawing/2014/main" id="{98F41411-F957-1AB3-3A3C-0F0174A7D3FD}"/>
              </a:ext>
            </a:extLst>
          </p:cNvPr>
          <p:cNvPicPr>
            <a:picLocks noChangeAspect="1"/>
          </p:cNvPicPr>
          <p:nvPr/>
        </p:nvPicPr>
        <p:blipFill>
          <a:blip r:embed="rId3"/>
          <a:stretch>
            <a:fillRect/>
          </a:stretch>
        </p:blipFill>
        <p:spPr>
          <a:xfrm>
            <a:off x="347980" y="770191"/>
            <a:ext cx="6256020" cy="5317617"/>
          </a:xfrm>
          <a:prstGeom prst="rect">
            <a:avLst/>
          </a:prstGeom>
        </p:spPr>
      </p:pic>
    </p:spTree>
    <p:extLst>
      <p:ext uri="{BB962C8B-B14F-4D97-AF65-F5344CB8AC3E}">
        <p14:creationId xmlns:p14="http://schemas.microsoft.com/office/powerpoint/2010/main" val="752260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C32A3D-32A5-8988-0EC5-95B639FD011B}"/>
              </a:ext>
            </a:extLst>
          </p:cNvPr>
          <p:cNvSpPr txBox="1"/>
          <p:nvPr/>
        </p:nvSpPr>
        <p:spPr>
          <a:xfrm>
            <a:off x="0" y="0"/>
            <a:ext cx="9052560" cy="584775"/>
          </a:xfrm>
          <a:prstGeom prst="rect">
            <a:avLst/>
          </a:prstGeom>
          <a:noFill/>
        </p:spPr>
        <p:txBody>
          <a:bodyPr wrap="square">
            <a:spAutoFit/>
          </a:bodyPr>
          <a:lstStyle/>
          <a:p>
            <a:pPr algn="l" fontAlgn="base"/>
            <a:r>
              <a:rPr lang="en-IN" sz="3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FOG Computing In IoT</a:t>
            </a:r>
          </a:p>
        </p:txBody>
      </p:sp>
      <p:sp>
        <p:nvSpPr>
          <p:cNvPr id="8" name="Rectangle 2">
            <a:extLst>
              <a:ext uri="{FF2B5EF4-FFF2-40B4-BE49-F238E27FC236}">
                <a16:creationId xmlns:a16="http://schemas.microsoft.com/office/drawing/2014/main" id="{B6DE2D02-890C-D418-4AE8-FCCEF4B0A6ED}"/>
              </a:ext>
            </a:extLst>
          </p:cNvPr>
          <p:cNvSpPr>
            <a:spLocks noChangeArrowheads="1"/>
          </p:cNvSpPr>
          <p:nvPr/>
        </p:nvSpPr>
        <p:spPr bwMode="auto">
          <a:xfrm>
            <a:off x="111760" y="736783"/>
            <a:ext cx="11816080"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IoT Devices: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Connected devices using wired and wireless technologies.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Wireless technologies include: Zigbee, Z-Wave, RFID, 6LoWPAN, HART, NFC, Bluetooth, BLE, ISA-100.11A.</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IoT protocols include: IPv4, IPv6, MQTT, CoAP, XMPP, AMQP.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Fog Nodes: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Devices with computing, storage, and network connectivity.</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Spread across larger regions to support end devices.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Installed in various locations based on applications (e.g., factories, power poles, vehicles).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Examples: Switches, embedded servers, controllers, routers, cameras.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Process high-sensitive data locally.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Fog Aggregate Nodes: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Each fog node has its aggregate node for data analysis.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Analyzes data in seconds to minutes; stores data for hours to days.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Wider geographical coverage with fog data services implemented.</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Addresses average-sensitive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Remote Cloud: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All aggregate fog nodes connect to the cloud.</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Processes, analyzes, and stores time-insensitive or less sensitive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Local Server and Cloud: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Utilizes private server/cloud for storing confidential data.</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Enhances data security and privacy for firms.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5177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1DF5BC-3481-AADA-8F80-184F2A120D58}"/>
              </a:ext>
            </a:extLst>
          </p:cNvPr>
          <p:cNvSpPr txBox="1"/>
          <p:nvPr/>
        </p:nvSpPr>
        <p:spPr>
          <a:xfrm>
            <a:off x="152400" y="1051342"/>
            <a:ext cx="10515600" cy="5122941"/>
          </a:xfrm>
          <a:prstGeom prst="rect">
            <a:avLst/>
          </a:prstGeom>
          <a:noFill/>
        </p:spPr>
        <p:txBody>
          <a:bodyPr wrap="square">
            <a:spAutoFit/>
          </a:bodyPr>
          <a:lstStyle/>
          <a:p>
            <a:pPr fontAlgn="base">
              <a:lnSpc>
                <a:spcPct val="150000"/>
              </a:lnSpc>
            </a:pP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Fog Computing vs Cloud Computing</a:t>
            </a:r>
          </a:p>
          <a:p>
            <a:pPr marL="342900" indent="-342900" fontAlgn="base">
              <a:lnSpc>
                <a:spcPct val="150000"/>
              </a:lnSpc>
              <a:buFont typeface="Arial" panose="020B0604020202020204" pitchFamily="34" charset="0"/>
              <a:buChar char="•"/>
            </a:pP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Cloud</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 Network that connects  same network or different Networks.</a:t>
            </a:r>
          </a:p>
          <a:p>
            <a:pPr marL="342900" indent="-342900" fontAlgn="base">
              <a:lnSpc>
                <a:spcPct val="150000"/>
              </a:lnSpc>
              <a:buFont typeface="Arial" panose="020B0604020202020204" pitchFamily="34" charset="0"/>
              <a:buChar char="•"/>
            </a:pP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 part of the network that connects same Cloud and Local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Datacentre</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marL="342900" indent="-342900" fontAlgn="base">
              <a:lnSpc>
                <a:spcPct val="150000"/>
              </a:lnSpc>
              <a:buFont typeface="Arial" panose="020B0604020202020204" pitchFamily="34" charset="0"/>
              <a:buChar char="•"/>
            </a:pP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Fog computing is a part of Cloud Computing. </a:t>
            </a:r>
          </a:p>
          <a:p>
            <a:pPr fontAlgn="base">
              <a:lnSpc>
                <a:spcPct val="150000"/>
              </a:lnSpc>
            </a:pPr>
            <a:endPar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fontAlgn="base">
              <a:lnSpc>
                <a:spcPct val="150000"/>
              </a:lnSpc>
            </a:pP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Fog Computing vs Edge Computing</a:t>
            </a:r>
          </a:p>
          <a:p>
            <a:pPr marL="342900" indent="-342900" fontAlgn="base">
              <a:lnSpc>
                <a:spcPct val="150000"/>
              </a:lnSpc>
              <a:buFont typeface="Arial" panose="020B0604020202020204" pitchFamily="34" charset="0"/>
              <a:buChar char="•"/>
            </a:pP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Fog computing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as the way data is processed from where it is created to where it will be stored.</a:t>
            </a:r>
          </a:p>
          <a:p>
            <a:pPr marL="342900" indent="-342900" fontAlgn="base">
              <a:lnSpc>
                <a:spcPct val="150000"/>
              </a:lnSpc>
              <a:buFont typeface="Arial" panose="020B0604020202020204" pitchFamily="34" charset="0"/>
              <a:buChar char="•"/>
            </a:pP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Edge computing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refers just to data being processed close to where it is created.</a:t>
            </a:r>
          </a:p>
          <a:p>
            <a:pPr marL="342900" indent="-342900" fontAlgn="base">
              <a:lnSpc>
                <a:spcPct val="150000"/>
              </a:lnSpc>
              <a:buFont typeface="Arial" panose="020B0604020202020204" pitchFamily="34" charset="0"/>
              <a:buChar char="•"/>
            </a:pP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Fog computing encapsulates not just that edge processing, but also the network connections needed to bring that data from the edge to its end point.</a:t>
            </a:r>
          </a:p>
          <a:p>
            <a:pPr marL="342900" indent="-342900" fontAlgn="base">
              <a:lnSpc>
                <a:spcPct val="150000"/>
              </a:lnSpc>
              <a:buFont typeface="Arial" panose="020B0604020202020204" pitchFamily="34" charset="0"/>
              <a:buChar char="•"/>
            </a:pP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edge computing is a component, or a subset of fog computing.</a:t>
            </a:r>
            <a:endPar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A5A0106-3E36-3980-5183-EA718F2B9289}"/>
              </a:ext>
            </a:extLst>
          </p:cNvPr>
          <p:cNvSpPr txBox="1"/>
          <p:nvPr/>
        </p:nvSpPr>
        <p:spPr>
          <a:xfrm>
            <a:off x="0" y="0"/>
            <a:ext cx="9052560" cy="584775"/>
          </a:xfrm>
          <a:prstGeom prst="rect">
            <a:avLst/>
          </a:prstGeom>
          <a:noFill/>
        </p:spPr>
        <p:txBody>
          <a:bodyPr wrap="square">
            <a:spAutoFit/>
          </a:bodyPr>
          <a:lstStyle/>
          <a:p>
            <a:pPr algn="l" fontAlgn="base"/>
            <a:r>
              <a:rPr lang="en-IN"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FOG Computing In IoT</a:t>
            </a:r>
          </a:p>
        </p:txBody>
      </p:sp>
    </p:spTree>
    <p:extLst>
      <p:ext uri="{BB962C8B-B14F-4D97-AF65-F5344CB8AC3E}">
        <p14:creationId xmlns:p14="http://schemas.microsoft.com/office/powerpoint/2010/main" val="279303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a:t>IoT</a:t>
            </a:r>
            <a:r>
              <a:rPr lang="en-US" sz="2800" b="1" dirty="0"/>
              <a:t> and M2M sensor data platform by </a:t>
            </a:r>
            <a:r>
              <a:rPr lang="en-US" sz="2800" b="1" dirty="0" err="1"/>
              <a:t>AerCloud</a:t>
            </a:r>
            <a:r>
              <a:rPr lang="en-US" sz="2800" b="1" dirty="0"/>
              <a:t> </a:t>
            </a:r>
            <a:endParaRPr lang="en-US" sz="2800" dirty="0"/>
          </a:p>
        </p:txBody>
      </p:sp>
      <p:pic>
        <p:nvPicPr>
          <p:cNvPr id="3" name="Picture 2" descr="Screen Shot 2018-05-07 at 1.53.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222" y="1610312"/>
            <a:ext cx="8916228" cy="3764954"/>
          </a:xfrm>
          <a:prstGeom prst="rect">
            <a:avLst/>
          </a:prstGeom>
        </p:spPr>
      </p:pic>
    </p:spTree>
    <p:extLst>
      <p:ext uri="{BB962C8B-B14F-4D97-AF65-F5344CB8AC3E}">
        <p14:creationId xmlns:p14="http://schemas.microsoft.com/office/powerpoint/2010/main" val="561159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FEC08A-D465-5306-1C67-02F9DF248C5A}"/>
              </a:ext>
            </a:extLst>
          </p:cNvPr>
          <p:cNvPicPr>
            <a:picLocks noChangeAspect="1"/>
          </p:cNvPicPr>
          <p:nvPr/>
        </p:nvPicPr>
        <p:blipFill>
          <a:blip r:embed="rId2"/>
          <a:stretch>
            <a:fillRect/>
          </a:stretch>
        </p:blipFill>
        <p:spPr>
          <a:xfrm>
            <a:off x="887848" y="484346"/>
            <a:ext cx="10213104" cy="5889308"/>
          </a:xfrm>
          <a:prstGeom prst="rect">
            <a:avLst/>
          </a:prstGeom>
        </p:spPr>
      </p:pic>
      <p:sp>
        <p:nvSpPr>
          <p:cNvPr id="2" name="TextBox 1">
            <a:extLst>
              <a:ext uri="{FF2B5EF4-FFF2-40B4-BE49-F238E27FC236}">
                <a16:creationId xmlns:a16="http://schemas.microsoft.com/office/drawing/2014/main" id="{072F3718-ABFE-E36F-CC93-8CD4B69D5629}"/>
              </a:ext>
            </a:extLst>
          </p:cNvPr>
          <p:cNvSpPr txBox="1"/>
          <p:nvPr/>
        </p:nvSpPr>
        <p:spPr>
          <a:xfrm>
            <a:off x="0" y="0"/>
            <a:ext cx="9052560" cy="584775"/>
          </a:xfrm>
          <a:prstGeom prst="rect">
            <a:avLst/>
          </a:prstGeom>
          <a:noFill/>
        </p:spPr>
        <p:txBody>
          <a:bodyPr wrap="square">
            <a:spAutoFit/>
          </a:bodyPr>
          <a:lstStyle/>
          <a:p>
            <a:pPr algn="l" fontAlgn="base"/>
            <a:r>
              <a:rPr lang="en-IN"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FOG Computing In IoT</a:t>
            </a:r>
          </a:p>
        </p:txBody>
      </p:sp>
    </p:spTree>
    <p:extLst>
      <p:ext uri="{BB962C8B-B14F-4D97-AF65-F5344CB8AC3E}">
        <p14:creationId xmlns:p14="http://schemas.microsoft.com/office/powerpoint/2010/main" val="1324163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3716661-7AD6-5539-851C-707B3AD2878B}"/>
              </a:ext>
            </a:extLst>
          </p:cNvPr>
          <p:cNvGraphicFramePr>
            <a:graphicFrameLocks noGrp="1"/>
          </p:cNvGraphicFramePr>
          <p:nvPr/>
        </p:nvGraphicFramePr>
        <p:xfrm>
          <a:off x="197105" y="200910"/>
          <a:ext cx="11994895" cy="6748951"/>
        </p:xfrm>
        <a:graphic>
          <a:graphicData uri="http://schemas.openxmlformats.org/drawingml/2006/table">
            <a:tbl>
              <a:tblPr>
                <a:tableStyleId>{8EC20E35-A176-4012-BC5E-935CFFF8708E}</a:tableStyleId>
              </a:tblPr>
              <a:tblGrid>
                <a:gridCol w="2281513">
                  <a:extLst>
                    <a:ext uri="{9D8B030D-6E8A-4147-A177-3AD203B41FA5}">
                      <a16:colId xmlns:a16="http://schemas.microsoft.com/office/drawing/2014/main" val="415174850"/>
                    </a:ext>
                  </a:extLst>
                </a:gridCol>
                <a:gridCol w="3105806">
                  <a:extLst>
                    <a:ext uri="{9D8B030D-6E8A-4147-A177-3AD203B41FA5}">
                      <a16:colId xmlns:a16="http://schemas.microsoft.com/office/drawing/2014/main" val="1628412893"/>
                    </a:ext>
                  </a:extLst>
                </a:gridCol>
                <a:gridCol w="3391357">
                  <a:extLst>
                    <a:ext uri="{9D8B030D-6E8A-4147-A177-3AD203B41FA5}">
                      <a16:colId xmlns:a16="http://schemas.microsoft.com/office/drawing/2014/main" val="2971488035"/>
                    </a:ext>
                  </a:extLst>
                </a:gridCol>
                <a:gridCol w="3216219">
                  <a:extLst>
                    <a:ext uri="{9D8B030D-6E8A-4147-A177-3AD203B41FA5}">
                      <a16:colId xmlns:a16="http://schemas.microsoft.com/office/drawing/2014/main" val="1970263148"/>
                    </a:ext>
                  </a:extLst>
                </a:gridCol>
              </a:tblGrid>
              <a:tr h="359778">
                <a:tc>
                  <a:txBody>
                    <a:bodyPr/>
                    <a:lstStyle/>
                    <a:p>
                      <a:r>
                        <a:rPr lang="en-IN" sz="1600" b="1" dirty="0"/>
                        <a:t>Criteria</a:t>
                      </a:r>
                      <a:endParaRPr lang="en-IN" sz="1600" dirty="0"/>
                    </a:p>
                  </a:txBody>
                  <a:tcPr marL="26651" marR="26651" marT="13325" marB="13325" anchor="ctr"/>
                </a:tc>
                <a:tc>
                  <a:txBody>
                    <a:bodyPr/>
                    <a:lstStyle/>
                    <a:p>
                      <a:r>
                        <a:rPr lang="en-IN" sz="1600" b="1" dirty="0"/>
                        <a:t>Edge Computing</a:t>
                      </a:r>
                      <a:endParaRPr lang="en-IN" sz="1600" dirty="0"/>
                    </a:p>
                  </a:txBody>
                  <a:tcPr marL="26651" marR="26651" marT="13325" marB="13325" anchor="ctr"/>
                </a:tc>
                <a:tc>
                  <a:txBody>
                    <a:bodyPr/>
                    <a:lstStyle/>
                    <a:p>
                      <a:r>
                        <a:rPr lang="en-IN" sz="1600" b="1" dirty="0"/>
                        <a:t>Fog Computing</a:t>
                      </a:r>
                      <a:endParaRPr lang="en-IN" sz="1600" dirty="0"/>
                    </a:p>
                  </a:txBody>
                  <a:tcPr marL="26651" marR="26651" marT="13325" marB="13325" anchor="ctr"/>
                </a:tc>
                <a:tc>
                  <a:txBody>
                    <a:bodyPr/>
                    <a:lstStyle/>
                    <a:p>
                      <a:r>
                        <a:rPr lang="en-IN" sz="1600" b="1" dirty="0"/>
                        <a:t>Cloud Computing</a:t>
                      </a:r>
                      <a:endParaRPr lang="en-IN" sz="1600" dirty="0"/>
                    </a:p>
                  </a:txBody>
                  <a:tcPr marL="26651" marR="26651" marT="13325" marB="13325" anchor="ctr"/>
                </a:tc>
                <a:extLst>
                  <a:ext uri="{0D108BD9-81ED-4DB2-BD59-A6C34878D82A}">
                    <a16:rowId xmlns:a16="http://schemas.microsoft.com/office/drawing/2014/main" val="3162896918"/>
                  </a:ext>
                </a:extLst>
              </a:tr>
              <a:tr h="625667">
                <a:tc>
                  <a:txBody>
                    <a:bodyPr/>
                    <a:lstStyle/>
                    <a:p>
                      <a:r>
                        <a:rPr lang="en-IN" sz="1600" b="1" dirty="0"/>
                        <a:t>Definition</a:t>
                      </a:r>
                      <a:endParaRPr lang="en-IN" sz="1600" dirty="0"/>
                    </a:p>
                  </a:txBody>
                  <a:tcPr marL="26651" marR="26651" marT="13325" marB="13325" anchor="ctr"/>
                </a:tc>
                <a:tc>
                  <a:txBody>
                    <a:bodyPr/>
                    <a:lstStyle/>
                    <a:p>
                      <a:r>
                        <a:rPr lang="en-US" sz="1600" dirty="0"/>
                        <a:t>Data processing at or near the data source (IoT devices).</a:t>
                      </a:r>
                    </a:p>
                  </a:txBody>
                  <a:tcPr marL="26651" marR="26651" marT="13325" marB="13325" anchor="ctr"/>
                </a:tc>
                <a:tc>
                  <a:txBody>
                    <a:bodyPr/>
                    <a:lstStyle/>
                    <a:p>
                      <a:r>
                        <a:rPr lang="en-US" sz="1600" dirty="0"/>
                        <a:t>Distributed computing between edge devices and the cloud.</a:t>
                      </a:r>
                    </a:p>
                  </a:txBody>
                  <a:tcPr marL="26651" marR="26651" marT="13325" marB="13325" anchor="ctr"/>
                </a:tc>
                <a:tc>
                  <a:txBody>
                    <a:bodyPr/>
                    <a:lstStyle/>
                    <a:p>
                      <a:r>
                        <a:rPr lang="en-US" sz="1600" dirty="0"/>
                        <a:t>Centralized computing and storage in a remote data center.</a:t>
                      </a:r>
                    </a:p>
                  </a:txBody>
                  <a:tcPr marL="26651" marR="26651" marT="13325" marB="13325" anchor="ctr"/>
                </a:tc>
                <a:extLst>
                  <a:ext uri="{0D108BD9-81ED-4DB2-BD59-A6C34878D82A}">
                    <a16:rowId xmlns:a16="http://schemas.microsoft.com/office/drawing/2014/main" val="1304861824"/>
                  </a:ext>
                </a:extLst>
              </a:tr>
              <a:tr h="625667">
                <a:tc>
                  <a:txBody>
                    <a:bodyPr/>
                    <a:lstStyle/>
                    <a:p>
                      <a:r>
                        <a:rPr lang="en-IN" sz="1600" b="1" dirty="0"/>
                        <a:t>Architecture</a:t>
                      </a:r>
                      <a:endParaRPr lang="en-IN" sz="1600" dirty="0"/>
                    </a:p>
                  </a:txBody>
                  <a:tcPr marL="26651" marR="26651" marT="13325" marB="13325" anchor="ctr"/>
                </a:tc>
                <a:tc>
                  <a:txBody>
                    <a:bodyPr/>
                    <a:lstStyle/>
                    <a:p>
                      <a:r>
                        <a:rPr lang="en-US" sz="1600" dirty="0"/>
                        <a:t>Operates primarily at the device level with minimal latency.</a:t>
                      </a:r>
                    </a:p>
                  </a:txBody>
                  <a:tcPr marL="26651" marR="26651" marT="13325" marB="13325" anchor="ctr"/>
                </a:tc>
                <a:tc>
                  <a:txBody>
                    <a:bodyPr/>
                    <a:lstStyle/>
                    <a:p>
                      <a:r>
                        <a:rPr lang="en-US" sz="1600" dirty="0"/>
                        <a:t>Involves multiple layers (edge nodes, fog nodes, cloud).</a:t>
                      </a:r>
                    </a:p>
                  </a:txBody>
                  <a:tcPr marL="26651" marR="26651" marT="13325" marB="13325" anchor="ctr"/>
                </a:tc>
                <a:tc>
                  <a:txBody>
                    <a:bodyPr/>
                    <a:lstStyle/>
                    <a:p>
                      <a:r>
                        <a:rPr lang="en-US" sz="1600" dirty="0"/>
                        <a:t>Hierarchical structure focused on centralized resources.</a:t>
                      </a:r>
                    </a:p>
                  </a:txBody>
                  <a:tcPr marL="26651" marR="26651" marT="13325" marB="13325" anchor="ctr"/>
                </a:tc>
                <a:extLst>
                  <a:ext uri="{0D108BD9-81ED-4DB2-BD59-A6C34878D82A}">
                    <a16:rowId xmlns:a16="http://schemas.microsoft.com/office/drawing/2014/main" val="960084571"/>
                  </a:ext>
                </a:extLst>
              </a:tr>
              <a:tr h="625667">
                <a:tc>
                  <a:txBody>
                    <a:bodyPr/>
                    <a:lstStyle/>
                    <a:p>
                      <a:r>
                        <a:rPr lang="en-IN" sz="1600" b="1" dirty="0"/>
                        <a:t>Data Processing</a:t>
                      </a:r>
                      <a:endParaRPr lang="en-IN" sz="1600" dirty="0"/>
                    </a:p>
                  </a:txBody>
                  <a:tcPr marL="26651" marR="26651" marT="13325" marB="13325" anchor="ctr"/>
                </a:tc>
                <a:tc>
                  <a:txBody>
                    <a:bodyPr/>
                    <a:lstStyle/>
                    <a:p>
                      <a:r>
                        <a:rPr lang="en-US" sz="1600" dirty="0"/>
                        <a:t>Local data processing with real-time analytics.</a:t>
                      </a:r>
                    </a:p>
                  </a:txBody>
                  <a:tcPr marL="26651" marR="26651" marT="13325" marB="13325" anchor="ctr"/>
                </a:tc>
                <a:tc>
                  <a:txBody>
                    <a:bodyPr/>
                    <a:lstStyle/>
                    <a:p>
                      <a:r>
                        <a:rPr lang="en-US" sz="1600" dirty="0"/>
                        <a:t>Local and regional data processing, often aggregated.</a:t>
                      </a:r>
                    </a:p>
                  </a:txBody>
                  <a:tcPr marL="26651" marR="26651" marT="13325" marB="13325" anchor="ctr"/>
                </a:tc>
                <a:tc>
                  <a:txBody>
                    <a:bodyPr/>
                    <a:lstStyle/>
                    <a:p>
                      <a:r>
                        <a:rPr lang="en-US" sz="1600" dirty="0"/>
                        <a:t>Centralized data processing with potential delays.</a:t>
                      </a:r>
                    </a:p>
                  </a:txBody>
                  <a:tcPr marL="26651" marR="26651" marT="13325" marB="13325" anchor="ctr"/>
                </a:tc>
                <a:extLst>
                  <a:ext uri="{0D108BD9-81ED-4DB2-BD59-A6C34878D82A}">
                    <a16:rowId xmlns:a16="http://schemas.microsoft.com/office/drawing/2014/main" val="3232565557"/>
                  </a:ext>
                </a:extLst>
              </a:tr>
              <a:tr h="625667">
                <a:tc>
                  <a:txBody>
                    <a:bodyPr/>
                    <a:lstStyle/>
                    <a:p>
                      <a:r>
                        <a:rPr lang="en-IN" sz="1600" b="1" dirty="0"/>
                        <a:t>Latency</a:t>
                      </a:r>
                      <a:endParaRPr lang="en-IN" sz="1600" dirty="0"/>
                    </a:p>
                  </a:txBody>
                  <a:tcPr marL="26651" marR="26651" marT="13325" marB="13325" anchor="ctr"/>
                </a:tc>
                <a:tc>
                  <a:txBody>
                    <a:bodyPr/>
                    <a:lstStyle/>
                    <a:p>
                      <a:r>
                        <a:rPr lang="en-US" sz="1600" dirty="0"/>
                        <a:t>Very low latency, ideal for time-sensitive applications.</a:t>
                      </a:r>
                    </a:p>
                  </a:txBody>
                  <a:tcPr marL="26651" marR="26651" marT="13325" marB="13325" anchor="ctr"/>
                </a:tc>
                <a:tc>
                  <a:txBody>
                    <a:bodyPr/>
                    <a:lstStyle/>
                    <a:p>
                      <a:r>
                        <a:rPr lang="en-US" sz="1600" dirty="0"/>
                        <a:t>Low to moderate latency, better than cloud alone.</a:t>
                      </a:r>
                    </a:p>
                  </a:txBody>
                  <a:tcPr marL="26651" marR="26651" marT="13325" marB="13325" anchor="ctr"/>
                </a:tc>
                <a:tc>
                  <a:txBody>
                    <a:bodyPr/>
                    <a:lstStyle/>
                    <a:p>
                      <a:r>
                        <a:rPr lang="en-US" sz="1600" dirty="0"/>
                        <a:t>High latency, especially for real-time applications.</a:t>
                      </a:r>
                    </a:p>
                  </a:txBody>
                  <a:tcPr marL="26651" marR="26651" marT="13325" marB="13325" anchor="ctr"/>
                </a:tc>
                <a:extLst>
                  <a:ext uri="{0D108BD9-81ED-4DB2-BD59-A6C34878D82A}">
                    <a16:rowId xmlns:a16="http://schemas.microsoft.com/office/drawing/2014/main" val="4281121073"/>
                  </a:ext>
                </a:extLst>
              </a:tr>
              <a:tr h="625667">
                <a:tc>
                  <a:txBody>
                    <a:bodyPr/>
                    <a:lstStyle/>
                    <a:p>
                      <a:r>
                        <a:rPr lang="en-IN" sz="1600" b="1" dirty="0"/>
                        <a:t>Bandwidth Usage</a:t>
                      </a:r>
                      <a:endParaRPr lang="en-IN" sz="1600" dirty="0"/>
                    </a:p>
                  </a:txBody>
                  <a:tcPr marL="26651" marR="26651" marT="13325" marB="13325" anchor="ctr"/>
                </a:tc>
                <a:tc>
                  <a:txBody>
                    <a:bodyPr/>
                    <a:lstStyle/>
                    <a:p>
                      <a:r>
                        <a:rPr lang="en-US" sz="1600" dirty="0"/>
                        <a:t>Minimizes bandwidth by processing data locally.</a:t>
                      </a:r>
                    </a:p>
                  </a:txBody>
                  <a:tcPr marL="26651" marR="26651" marT="13325" marB="13325" anchor="ctr"/>
                </a:tc>
                <a:tc>
                  <a:txBody>
                    <a:bodyPr/>
                    <a:lstStyle/>
                    <a:p>
                      <a:r>
                        <a:rPr lang="en-US" sz="1600" dirty="0"/>
                        <a:t>Reduces bandwidth usage through data aggregation.</a:t>
                      </a:r>
                    </a:p>
                  </a:txBody>
                  <a:tcPr marL="26651" marR="26651" marT="13325" marB="13325" anchor="ctr"/>
                </a:tc>
                <a:tc>
                  <a:txBody>
                    <a:bodyPr/>
                    <a:lstStyle/>
                    <a:p>
                      <a:r>
                        <a:rPr lang="en-US" sz="1600" dirty="0"/>
                        <a:t>High bandwidth requirements due to data transfer to/from cloud.</a:t>
                      </a:r>
                    </a:p>
                  </a:txBody>
                  <a:tcPr marL="26651" marR="26651" marT="13325" marB="13325" anchor="ctr"/>
                </a:tc>
                <a:extLst>
                  <a:ext uri="{0D108BD9-81ED-4DB2-BD59-A6C34878D82A}">
                    <a16:rowId xmlns:a16="http://schemas.microsoft.com/office/drawing/2014/main" val="1093361259"/>
                  </a:ext>
                </a:extLst>
              </a:tr>
              <a:tr h="625667">
                <a:tc>
                  <a:txBody>
                    <a:bodyPr/>
                    <a:lstStyle/>
                    <a:p>
                      <a:r>
                        <a:rPr lang="en-IN" sz="1600" b="1" dirty="0"/>
                        <a:t>Scalability</a:t>
                      </a:r>
                      <a:endParaRPr lang="en-IN" sz="1600" dirty="0"/>
                    </a:p>
                  </a:txBody>
                  <a:tcPr marL="26651" marR="26651" marT="13325" marB="13325" anchor="ctr"/>
                </a:tc>
                <a:tc>
                  <a:txBody>
                    <a:bodyPr/>
                    <a:lstStyle/>
                    <a:p>
                      <a:r>
                        <a:rPr lang="en-US" sz="1600" dirty="0"/>
                        <a:t>Limited scalability due to device constraints.</a:t>
                      </a:r>
                    </a:p>
                  </a:txBody>
                  <a:tcPr marL="26651" marR="26651" marT="13325" marB="13325" anchor="ctr"/>
                </a:tc>
                <a:tc>
                  <a:txBody>
                    <a:bodyPr/>
                    <a:lstStyle/>
                    <a:p>
                      <a:r>
                        <a:rPr lang="en-US" sz="1600" dirty="0"/>
                        <a:t>Better scalability through distributed fog nodes.</a:t>
                      </a:r>
                    </a:p>
                  </a:txBody>
                  <a:tcPr marL="26651" marR="26651" marT="13325" marB="13325" anchor="ctr"/>
                </a:tc>
                <a:tc>
                  <a:txBody>
                    <a:bodyPr/>
                    <a:lstStyle/>
                    <a:p>
                      <a:r>
                        <a:rPr lang="en-US" sz="1600" dirty="0"/>
                        <a:t>Highly scalable with extensive resources available in the cloud.</a:t>
                      </a:r>
                    </a:p>
                  </a:txBody>
                  <a:tcPr marL="26651" marR="26651" marT="13325" marB="13325" anchor="ctr"/>
                </a:tc>
                <a:extLst>
                  <a:ext uri="{0D108BD9-81ED-4DB2-BD59-A6C34878D82A}">
                    <a16:rowId xmlns:a16="http://schemas.microsoft.com/office/drawing/2014/main" val="4226746623"/>
                  </a:ext>
                </a:extLst>
              </a:tr>
              <a:tr h="625667">
                <a:tc>
                  <a:txBody>
                    <a:bodyPr/>
                    <a:lstStyle/>
                    <a:p>
                      <a:r>
                        <a:rPr lang="en-IN" sz="1600" b="1" dirty="0"/>
                        <a:t>Deployment Complexity</a:t>
                      </a:r>
                      <a:endParaRPr lang="en-IN" sz="1600" dirty="0"/>
                    </a:p>
                  </a:txBody>
                  <a:tcPr marL="26651" marR="26651" marT="13325" marB="13325" anchor="ctr"/>
                </a:tc>
                <a:tc>
                  <a:txBody>
                    <a:bodyPr/>
                    <a:lstStyle/>
                    <a:p>
                      <a:r>
                        <a:rPr lang="en-US" sz="1600" dirty="0"/>
                        <a:t>Requires integration with IoT devices; can be complex.</a:t>
                      </a:r>
                    </a:p>
                  </a:txBody>
                  <a:tcPr marL="26651" marR="26651" marT="13325" marB="13325" anchor="ctr"/>
                </a:tc>
                <a:tc>
                  <a:txBody>
                    <a:bodyPr/>
                    <a:lstStyle/>
                    <a:p>
                      <a:r>
                        <a:rPr lang="en-US" sz="1600" dirty="0"/>
                        <a:t>More complex due to multiple layers and nodes.</a:t>
                      </a:r>
                    </a:p>
                  </a:txBody>
                  <a:tcPr marL="26651" marR="26651" marT="13325" marB="13325" anchor="ctr"/>
                </a:tc>
                <a:tc>
                  <a:txBody>
                    <a:bodyPr/>
                    <a:lstStyle/>
                    <a:p>
                      <a:r>
                        <a:rPr lang="en-US" sz="1600" dirty="0"/>
                        <a:t>Generally simpler deployment and management.</a:t>
                      </a:r>
                    </a:p>
                  </a:txBody>
                  <a:tcPr marL="26651" marR="26651" marT="13325" marB="13325" anchor="ctr"/>
                </a:tc>
                <a:extLst>
                  <a:ext uri="{0D108BD9-81ED-4DB2-BD59-A6C34878D82A}">
                    <a16:rowId xmlns:a16="http://schemas.microsoft.com/office/drawing/2014/main" val="1368034927"/>
                  </a:ext>
                </a:extLst>
              </a:tr>
              <a:tr h="625667">
                <a:tc>
                  <a:txBody>
                    <a:bodyPr/>
                    <a:lstStyle/>
                    <a:p>
                      <a:r>
                        <a:rPr lang="en-IN" sz="1600" b="1" dirty="0"/>
                        <a:t>Security</a:t>
                      </a:r>
                      <a:endParaRPr lang="en-IN" sz="1600" dirty="0"/>
                    </a:p>
                  </a:txBody>
                  <a:tcPr marL="26651" marR="26651" marT="13325" marB="13325" anchor="ctr"/>
                </a:tc>
                <a:tc>
                  <a:txBody>
                    <a:bodyPr/>
                    <a:lstStyle/>
                    <a:p>
                      <a:r>
                        <a:rPr lang="en-US" sz="1600" dirty="0"/>
                        <a:t>Enhanced security through local data processing.</a:t>
                      </a:r>
                    </a:p>
                  </a:txBody>
                  <a:tcPr marL="26651" marR="26651" marT="13325" marB="13325" anchor="ctr"/>
                </a:tc>
                <a:tc>
                  <a:txBody>
                    <a:bodyPr/>
                    <a:lstStyle/>
                    <a:p>
                      <a:r>
                        <a:rPr lang="en-US" sz="1600" dirty="0"/>
                        <a:t>Improved security by limiting sensitive data transfer to the cloud.</a:t>
                      </a:r>
                    </a:p>
                  </a:txBody>
                  <a:tcPr marL="26651" marR="26651" marT="13325" marB="13325" anchor="ctr"/>
                </a:tc>
                <a:tc>
                  <a:txBody>
                    <a:bodyPr/>
                    <a:lstStyle/>
                    <a:p>
                      <a:r>
                        <a:rPr lang="en-US" sz="1600" dirty="0"/>
                        <a:t>Vulnerable to data breaches; centralized data poses risks.</a:t>
                      </a:r>
                    </a:p>
                  </a:txBody>
                  <a:tcPr marL="26651" marR="26651" marT="13325" marB="13325" anchor="ctr"/>
                </a:tc>
                <a:extLst>
                  <a:ext uri="{0D108BD9-81ED-4DB2-BD59-A6C34878D82A}">
                    <a16:rowId xmlns:a16="http://schemas.microsoft.com/office/drawing/2014/main" val="2478891514"/>
                  </a:ext>
                </a:extLst>
              </a:tr>
              <a:tr h="625667">
                <a:tc>
                  <a:txBody>
                    <a:bodyPr/>
                    <a:lstStyle/>
                    <a:p>
                      <a:r>
                        <a:rPr lang="en-IN" sz="1600" b="1" dirty="0"/>
                        <a:t>Use Cases</a:t>
                      </a:r>
                      <a:endParaRPr lang="en-IN" sz="1600" dirty="0"/>
                    </a:p>
                  </a:txBody>
                  <a:tcPr marL="26651" marR="26651" marT="13325" marB="13325" anchor="ctr"/>
                </a:tc>
                <a:tc>
                  <a:txBody>
                    <a:bodyPr/>
                    <a:lstStyle/>
                    <a:p>
                      <a:r>
                        <a:rPr lang="fr-FR" sz="1600" dirty="0" err="1"/>
                        <a:t>Industrial</a:t>
                      </a:r>
                      <a:r>
                        <a:rPr lang="fr-FR" sz="1600" dirty="0"/>
                        <a:t> automation, </a:t>
                      </a:r>
                      <a:r>
                        <a:rPr lang="fr-FR" sz="1600" dirty="0" err="1"/>
                        <a:t>autonomous</a:t>
                      </a:r>
                      <a:r>
                        <a:rPr lang="fr-FR" sz="1600" dirty="0"/>
                        <a:t> </a:t>
                      </a:r>
                      <a:r>
                        <a:rPr lang="fr-FR" sz="1600" dirty="0" err="1"/>
                        <a:t>vehicles</a:t>
                      </a:r>
                      <a:r>
                        <a:rPr lang="fr-FR" sz="1600" dirty="0"/>
                        <a:t>, smart </a:t>
                      </a:r>
                      <a:r>
                        <a:rPr lang="fr-FR" sz="1600" dirty="0" err="1"/>
                        <a:t>appliances</a:t>
                      </a:r>
                      <a:r>
                        <a:rPr lang="fr-FR" sz="1600" dirty="0"/>
                        <a:t>.</a:t>
                      </a:r>
                    </a:p>
                  </a:txBody>
                  <a:tcPr marL="26651" marR="26651" marT="13325" marB="13325" anchor="ctr"/>
                </a:tc>
                <a:tc>
                  <a:txBody>
                    <a:bodyPr/>
                    <a:lstStyle/>
                    <a:p>
                      <a:r>
                        <a:rPr lang="en-US" sz="1600"/>
                        <a:t>Smart cities, transportation systems, industrial IoT.</a:t>
                      </a:r>
                    </a:p>
                  </a:txBody>
                  <a:tcPr marL="26651" marR="26651" marT="13325" marB="13325" anchor="ctr"/>
                </a:tc>
                <a:tc>
                  <a:txBody>
                    <a:bodyPr/>
                    <a:lstStyle/>
                    <a:p>
                      <a:r>
                        <a:rPr lang="en-US" sz="1600"/>
                        <a:t>Big data analytics, web hosting, application services.</a:t>
                      </a:r>
                    </a:p>
                  </a:txBody>
                  <a:tcPr marL="26651" marR="26651" marT="13325" marB="13325" anchor="ctr"/>
                </a:tc>
                <a:extLst>
                  <a:ext uri="{0D108BD9-81ED-4DB2-BD59-A6C34878D82A}">
                    <a16:rowId xmlns:a16="http://schemas.microsoft.com/office/drawing/2014/main" val="1163506576"/>
                  </a:ext>
                </a:extLst>
              </a:tr>
              <a:tr h="625667">
                <a:tc>
                  <a:txBody>
                    <a:bodyPr/>
                    <a:lstStyle/>
                    <a:p>
                      <a:r>
                        <a:rPr lang="en-IN" sz="1600" b="1"/>
                        <a:t>Examples</a:t>
                      </a:r>
                      <a:endParaRPr lang="en-IN" sz="1600"/>
                    </a:p>
                  </a:txBody>
                  <a:tcPr marL="26651" marR="26651" marT="13325" marB="13325" anchor="ctr"/>
                </a:tc>
                <a:tc>
                  <a:txBody>
                    <a:bodyPr/>
                    <a:lstStyle/>
                    <a:p>
                      <a:r>
                        <a:rPr lang="en-US" sz="1600"/>
                        <a:t>Smart sensors, gateways, and local servers.</a:t>
                      </a:r>
                    </a:p>
                  </a:txBody>
                  <a:tcPr marL="26651" marR="26651" marT="13325" marB="13325" anchor="ctr"/>
                </a:tc>
                <a:tc>
                  <a:txBody>
                    <a:bodyPr/>
                    <a:lstStyle/>
                    <a:p>
                      <a:r>
                        <a:rPr lang="en-US" sz="1600"/>
                        <a:t>Fog nodes like routers, switches, and embedded servers.</a:t>
                      </a:r>
                    </a:p>
                  </a:txBody>
                  <a:tcPr marL="26651" marR="26651" marT="13325" marB="13325" anchor="ctr"/>
                </a:tc>
                <a:tc>
                  <a:txBody>
                    <a:bodyPr/>
                    <a:lstStyle/>
                    <a:p>
                      <a:r>
                        <a:rPr lang="en-US" sz="1600" dirty="0"/>
                        <a:t>Cloud platforms like AWS, Azure, Google Cloud.</a:t>
                      </a:r>
                    </a:p>
                  </a:txBody>
                  <a:tcPr marL="26651" marR="26651" marT="13325" marB="13325" anchor="ctr"/>
                </a:tc>
                <a:extLst>
                  <a:ext uri="{0D108BD9-81ED-4DB2-BD59-A6C34878D82A}">
                    <a16:rowId xmlns:a16="http://schemas.microsoft.com/office/drawing/2014/main" val="589486491"/>
                  </a:ext>
                </a:extLst>
              </a:tr>
            </a:tbl>
          </a:graphicData>
        </a:graphic>
      </p:graphicFrame>
    </p:spTree>
    <p:extLst>
      <p:ext uri="{BB962C8B-B14F-4D97-AF65-F5344CB8AC3E}">
        <p14:creationId xmlns:p14="http://schemas.microsoft.com/office/powerpoint/2010/main" val="2717538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1AB7-4BFB-6007-8CF7-09C5860208DB}"/>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52E4DFA7-A9EA-DDB0-DB4B-5CC396F131B9}"/>
              </a:ext>
            </a:extLst>
          </p:cNvPr>
          <p:cNvSpPr>
            <a:spLocks noGrp="1"/>
          </p:cNvSpPr>
          <p:nvPr>
            <p:ph idx="1"/>
          </p:nvPr>
        </p:nvSpPr>
        <p:spPr/>
        <p:txBody>
          <a:bodyPr>
            <a:noAutofit/>
          </a:bodyPr>
          <a:lstStyle/>
          <a:p>
            <a:pPr marL="355600" indent="-355600" algn="just">
              <a:lnSpc>
                <a:spcPct val="110000"/>
              </a:lnSpc>
              <a:spcBef>
                <a:spcPts val="0"/>
              </a:spcBef>
              <a:buFont typeface="Wingdings" panose="05000000000000000000" pitchFamily="2" charset="2"/>
              <a:buChar char="v"/>
            </a:pPr>
            <a:r>
              <a:rPr lang="en-US" sz="2050" dirty="0"/>
              <a:t>Cloud computing is the on-demand availability of </a:t>
            </a:r>
            <a:r>
              <a:rPr lang="en-US" sz="2050" b="1" dirty="0"/>
              <a:t>computer system resources</a:t>
            </a:r>
            <a:r>
              <a:rPr lang="en-US" sz="2050" dirty="0"/>
              <a:t>, especially </a:t>
            </a:r>
            <a:r>
              <a:rPr lang="en-US" sz="2050" b="1" dirty="0"/>
              <a:t>data storage (cloud storage) </a:t>
            </a:r>
            <a:r>
              <a:rPr lang="en-US" sz="2050" dirty="0"/>
              <a:t>and </a:t>
            </a:r>
            <a:r>
              <a:rPr lang="en-US" sz="2050" b="1" dirty="0"/>
              <a:t>computing power</a:t>
            </a:r>
            <a:r>
              <a:rPr lang="en-US" sz="2050" dirty="0"/>
              <a:t>, without direct active management by the user.</a:t>
            </a:r>
          </a:p>
          <a:p>
            <a:pPr marL="355600" indent="-355600" algn="just">
              <a:lnSpc>
                <a:spcPct val="110000"/>
              </a:lnSpc>
              <a:spcBef>
                <a:spcPts val="0"/>
              </a:spcBef>
              <a:buFont typeface="Wingdings" panose="05000000000000000000" pitchFamily="2" charset="2"/>
              <a:buChar char="v"/>
            </a:pPr>
            <a:r>
              <a:rPr lang="en-US" sz="2050" dirty="0"/>
              <a:t>Up until recently, enterprises were forced to deploy and manage their own computing infrastructures.</a:t>
            </a:r>
          </a:p>
          <a:p>
            <a:pPr marL="355600" indent="-355600" algn="just">
              <a:lnSpc>
                <a:spcPct val="110000"/>
              </a:lnSpc>
              <a:spcBef>
                <a:spcPts val="0"/>
              </a:spcBef>
              <a:buFont typeface="Wingdings" panose="05000000000000000000" pitchFamily="2" charset="2"/>
              <a:buChar char="v"/>
            </a:pPr>
            <a:r>
              <a:rPr lang="en-US" sz="2050" dirty="0"/>
              <a:t>Cloud computing, which was introduced in 2008, allows enterprises to outsource their computing infrastructure fully or partially to public cloud providers</a:t>
            </a:r>
          </a:p>
          <a:p>
            <a:pPr marL="355600" indent="-355600" algn="just">
              <a:lnSpc>
                <a:spcPct val="110000"/>
              </a:lnSpc>
              <a:spcBef>
                <a:spcPts val="0"/>
              </a:spcBef>
              <a:buFont typeface="Wingdings" panose="05000000000000000000" pitchFamily="2" charset="2"/>
              <a:buChar char="v"/>
            </a:pPr>
            <a:r>
              <a:rPr lang="en-US" sz="2050" dirty="0"/>
              <a:t>Cloud provides instant availability, </a:t>
            </a:r>
          </a:p>
          <a:p>
            <a:pPr lvl="2" algn="just">
              <a:lnSpc>
                <a:spcPct val="110000"/>
              </a:lnSpc>
              <a:spcBef>
                <a:spcPts val="0"/>
              </a:spcBef>
              <a:buFont typeface="Wingdings" panose="05000000000000000000" pitchFamily="2" charset="2"/>
              <a:buChar char="Ø"/>
            </a:pPr>
            <a:r>
              <a:rPr lang="en-US" sz="2050" dirty="0"/>
              <a:t>Visualization</a:t>
            </a:r>
          </a:p>
          <a:p>
            <a:pPr lvl="2" algn="just">
              <a:lnSpc>
                <a:spcPct val="110000"/>
              </a:lnSpc>
              <a:spcBef>
                <a:spcPts val="0"/>
              </a:spcBef>
              <a:buFont typeface="Wingdings" panose="05000000000000000000" pitchFamily="2" charset="2"/>
              <a:buChar char="Ø"/>
            </a:pPr>
            <a:r>
              <a:rPr lang="en-US" sz="2050" dirty="0"/>
              <a:t>Reliability  </a:t>
            </a:r>
          </a:p>
          <a:p>
            <a:pPr lvl="2" algn="just">
              <a:lnSpc>
                <a:spcPct val="110000"/>
              </a:lnSpc>
              <a:spcBef>
                <a:spcPts val="0"/>
              </a:spcBef>
              <a:buFont typeface="Wingdings" panose="05000000000000000000" pitchFamily="2" charset="2"/>
              <a:buChar char="Ø"/>
            </a:pPr>
            <a:r>
              <a:rPr lang="en-US" sz="2050" dirty="0"/>
              <a:t>Scalability  </a:t>
            </a:r>
          </a:p>
          <a:p>
            <a:pPr marL="265113" lvl="2" indent="0" algn="just">
              <a:lnSpc>
                <a:spcPct val="110000"/>
              </a:lnSpc>
              <a:spcBef>
                <a:spcPts val="0"/>
              </a:spcBef>
              <a:buNone/>
            </a:pPr>
            <a:r>
              <a:rPr lang="en-US" sz="2050" dirty="0"/>
              <a:t>without the hassles of maintenance or infrastructure.</a:t>
            </a:r>
          </a:p>
          <a:p>
            <a:pPr marL="355600" lvl="2" indent="-355600" algn="just">
              <a:lnSpc>
                <a:spcPct val="110000"/>
              </a:lnSpc>
              <a:spcBef>
                <a:spcPts val="0"/>
              </a:spcBef>
              <a:buFont typeface="Wingdings" panose="05000000000000000000" pitchFamily="2" charset="2"/>
              <a:buChar char="v"/>
              <a:tabLst>
                <a:tab pos="176213" algn="l"/>
              </a:tabLst>
            </a:pPr>
            <a:r>
              <a:rPr lang="en-US" sz="2050" b="1" dirty="0"/>
              <a:t>Public Cloud </a:t>
            </a:r>
            <a:r>
              <a:rPr lang="en-US" sz="2050" dirty="0"/>
              <a:t>providers deliver cloud services, on-demand, over the Internet. Enterprises pay only for the CPU cycles, storage, or bandwidth they consume.</a:t>
            </a:r>
          </a:p>
          <a:p>
            <a:pPr marL="355600" lvl="2" indent="-355600" algn="just">
              <a:lnSpc>
                <a:spcPct val="110000"/>
              </a:lnSpc>
              <a:spcBef>
                <a:spcPts val="0"/>
              </a:spcBef>
              <a:buFont typeface="Wingdings" panose="05000000000000000000" pitchFamily="2" charset="2"/>
              <a:buChar char="v"/>
              <a:tabLst>
                <a:tab pos="176213" algn="l"/>
              </a:tabLst>
            </a:pPr>
            <a:r>
              <a:rPr lang="en-US" sz="2050" b="1" dirty="0"/>
              <a:t>Private Cloud </a:t>
            </a:r>
            <a:r>
              <a:rPr lang="en-US" sz="2050" dirty="0"/>
              <a:t>solutions are deployed by enterprises in their own data centers and deliver computing services to their internal sub-businesses/users.</a:t>
            </a:r>
            <a:endParaRPr lang="en-IN" sz="2050" dirty="0"/>
          </a:p>
        </p:txBody>
      </p:sp>
      <p:sp>
        <p:nvSpPr>
          <p:cNvPr id="4" name="Date Placeholder 3">
            <a:extLst>
              <a:ext uri="{FF2B5EF4-FFF2-40B4-BE49-F238E27FC236}">
                <a16:creationId xmlns:a16="http://schemas.microsoft.com/office/drawing/2014/main" id="{045FA415-9809-95E3-0B3D-AE12DF99C390}"/>
              </a:ext>
            </a:extLst>
          </p:cNvPr>
          <p:cNvSpPr>
            <a:spLocks noGrp="1"/>
          </p:cNvSpPr>
          <p:nvPr>
            <p:ph type="dt" sz="half" idx="10"/>
          </p:nvPr>
        </p:nvSpPr>
        <p:spPr/>
        <p:txBody>
          <a:bodyPr/>
          <a:lstStyle/>
          <a:p>
            <a:fld id="{3E9CED6E-66C5-465B-B647-505ED465AFE8}" type="datetime1">
              <a:rPr lang="en-IN" smtClean="0"/>
              <a:t>07-10-2024</a:t>
            </a:fld>
            <a:endParaRPr lang="en-IN" dirty="0"/>
          </a:p>
        </p:txBody>
      </p:sp>
      <p:sp>
        <p:nvSpPr>
          <p:cNvPr id="5" name="Footer Placeholder 4">
            <a:extLst>
              <a:ext uri="{FF2B5EF4-FFF2-40B4-BE49-F238E27FC236}">
                <a16:creationId xmlns:a16="http://schemas.microsoft.com/office/drawing/2014/main" id="{9706DACD-D11B-F65A-BC8E-AE79AEC9E40D}"/>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037C2E1E-BA86-886F-464F-280D172E26C1}"/>
              </a:ext>
            </a:extLst>
          </p:cNvPr>
          <p:cNvSpPr>
            <a:spLocks noGrp="1"/>
          </p:cNvSpPr>
          <p:nvPr>
            <p:ph type="sldNum" sz="quarter" idx="12"/>
          </p:nvPr>
        </p:nvSpPr>
        <p:spPr/>
        <p:txBody>
          <a:bodyPr/>
          <a:lstStyle/>
          <a:p>
            <a:fld id="{109FE641-3CB4-439D-91EC-AFED2D1D9C79}" type="slidenum">
              <a:rPr lang="en-IN" smtClean="0"/>
              <a:pPr/>
              <a:t>52</a:t>
            </a:fld>
            <a:endParaRPr lang="en-IN" dirty="0"/>
          </a:p>
        </p:txBody>
      </p:sp>
    </p:spTree>
    <p:extLst>
      <p:ext uri="{BB962C8B-B14F-4D97-AF65-F5344CB8AC3E}">
        <p14:creationId xmlns:p14="http://schemas.microsoft.com/office/powerpoint/2010/main" val="2383531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B3880-4310-B978-37B7-804E936F0C16}"/>
              </a:ext>
            </a:extLst>
          </p:cNvPr>
          <p:cNvSpPr>
            <a:spLocks noGrp="1"/>
          </p:cNvSpPr>
          <p:nvPr>
            <p:ph type="title"/>
          </p:nvPr>
        </p:nvSpPr>
        <p:spPr>
          <a:xfrm>
            <a:off x="180000" y="-39157"/>
            <a:ext cx="11833200" cy="900000"/>
          </a:xfrm>
        </p:spPr>
        <p:txBody>
          <a:bodyPr/>
          <a:lstStyle/>
          <a:p>
            <a:r>
              <a:rPr lang="en-IN" b="1" dirty="0"/>
              <a:t>Cloud computing</a:t>
            </a:r>
          </a:p>
        </p:txBody>
      </p:sp>
      <p:sp>
        <p:nvSpPr>
          <p:cNvPr id="3" name="Content Placeholder 2"/>
          <p:cNvSpPr>
            <a:spLocks noGrp="1"/>
          </p:cNvSpPr>
          <p:nvPr>
            <p:ph idx="1"/>
          </p:nvPr>
        </p:nvSpPr>
        <p:spPr>
          <a:xfrm>
            <a:off x="180000" y="1080000"/>
            <a:ext cx="6474352" cy="5184000"/>
          </a:xfrm>
        </p:spPr>
        <p:txBody>
          <a:bodyPr>
            <a:normAutofit fontScale="92500" lnSpcReduction="20000"/>
          </a:bodyPr>
          <a:lstStyle/>
          <a:p>
            <a:pPr marL="342900" indent="-342900" algn="just">
              <a:lnSpc>
                <a:spcPct val="124000"/>
              </a:lnSpc>
              <a:spcBef>
                <a:spcPts val="0"/>
              </a:spcBef>
              <a:buFont typeface="Wingdings" panose="05000000000000000000" pitchFamily="2" charset="2"/>
              <a:buChar char="v"/>
            </a:pPr>
            <a:r>
              <a:rPr lang="en-US" sz="2200" dirty="0">
                <a:ea typeface="Cambria" panose="02040503050406030204" pitchFamily="18" charset="0"/>
              </a:rPr>
              <a:t>Instead of storing files on a storage device or hard drive, a user can save them on the cloud, making it possible to access the files from anywhere, as long as they have access to the web.</a:t>
            </a:r>
          </a:p>
          <a:p>
            <a:pPr marL="342900" indent="-342900" algn="just">
              <a:lnSpc>
                <a:spcPct val="124000"/>
              </a:lnSpc>
              <a:spcBef>
                <a:spcPts val="0"/>
              </a:spcBef>
              <a:buFont typeface="Wingdings" panose="05000000000000000000" pitchFamily="2" charset="2"/>
              <a:buChar char="v"/>
            </a:pPr>
            <a:r>
              <a:rPr lang="en-US" sz="2200" dirty="0">
                <a:ea typeface="Cambria" panose="02040503050406030204" pitchFamily="18" charset="0"/>
              </a:rPr>
              <a:t>Cloud can be divided into</a:t>
            </a:r>
            <a:r>
              <a:rPr lang="en-US" sz="2200" dirty="0">
                <a:solidFill>
                  <a:srgbClr val="FF0000"/>
                </a:solidFill>
                <a:ea typeface="Cambria" panose="02040503050406030204" pitchFamily="18" charset="0"/>
              </a:rPr>
              <a:t> </a:t>
            </a:r>
            <a:r>
              <a:rPr lang="en-US" sz="2200" i="1" dirty="0">
                <a:solidFill>
                  <a:srgbClr val="FF0000"/>
                </a:solidFill>
                <a:ea typeface="Cambria" panose="02040503050406030204" pitchFamily="18" charset="0"/>
              </a:rPr>
              <a:t>two different layers</a:t>
            </a:r>
            <a:r>
              <a:rPr lang="en-US" sz="2200" dirty="0">
                <a:ea typeface="Cambria" panose="02040503050406030204" pitchFamily="18" charset="0"/>
              </a:rPr>
              <a:t>:</a:t>
            </a:r>
          </a:p>
          <a:p>
            <a:pPr marL="800100" lvl="2" indent="-342900" algn="just">
              <a:lnSpc>
                <a:spcPct val="124000"/>
              </a:lnSpc>
              <a:spcBef>
                <a:spcPts val="0"/>
              </a:spcBef>
              <a:buFont typeface="Wingdings" panose="05000000000000000000" pitchFamily="2" charset="2"/>
              <a:buChar char="§"/>
            </a:pPr>
            <a:r>
              <a:rPr lang="en-US" sz="2200" dirty="0">
                <a:ea typeface="Cambria" panose="02040503050406030204" pitchFamily="18" charset="0"/>
              </a:rPr>
              <a:t>Front-End</a:t>
            </a:r>
          </a:p>
          <a:p>
            <a:pPr marL="800100" lvl="2" indent="-342900" algn="just">
              <a:lnSpc>
                <a:spcPct val="124000"/>
              </a:lnSpc>
              <a:spcBef>
                <a:spcPts val="0"/>
              </a:spcBef>
              <a:buFont typeface="Wingdings" panose="05000000000000000000" pitchFamily="2" charset="2"/>
              <a:buChar char="§"/>
            </a:pPr>
            <a:r>
              <a:rPr lang="en-US" sz="2200" dirty="0">
                <a:ea typeface="Cambria" panose="02040503050406030204" pitchFamily="18" charset="0"/>
              </a:rPr>
              <a:t>Back-End</a:t>
            </a:r>
          </a:p>
          <a:p>
            <a:pPr marL="342900" lvl="1" indent="-342900" algn="just">
              <a:lnSpc>
                <a:spcPct val="124000"/>
              </a:lnSpc>
              <a:spcBef>
                <a:spcPts val="0"/>
              </a:spcBef>
              <a:buFont typeface="Wingdings" panose="05000000000000000000" pitchFamily="2" charset="2"/>
              <a:buChar char="v"/>
            </a:pPr>
            <a:r>
              <a:rPr lang="en-US" sz="2200" b="1" dirty="0">
                <a:ea typeface="Cambria" panose="02040503050406030204" pitchFamily="18" charset="0"/>
              </a:rPr>
              <a:t>Front-End: </a:t>
            </a:r>
            <a:r>
              <a:rPr lang="en-US" sz="2200" dirty="0">
                <a:ea typeface="Cambria" panose="02040503050406030204" pitchFamily="18" charset="0"/>
              </a:rPr>
              <a:t>The </a:t>
            </a:r>
            <a:r>
              <a:rPr lang="en-US" sz="2200" i="1" dirty="0">
                <a:solidFill>
                  <a:srgbClr val="FF0000"/>
                </a:solidFill>
                <a:ea typeface="Cambria" panose="02040503050406030204" pitchFamily="18" charset="0"/>
              </a:rPr>
              <a:t>layer with which users interact. </a:t>
            </a:r>
            <a:r>
              <a:rPr lang="en-US" sz="2200" dirty="0">
                <a:ea typeface="Cambria" panose="02040503050406030204" pitchFamily="18" charset="0"/>
              </a:rPr>
              <a:t>This layer enables a user to access the data that has been stored in the cloud through cloud computing software.</a:t>
            </a:r>
          </a:p>
          <a:p>
            <a:pPr marL="342900" lvl="1" indent="-342900" algn="just">
              <a:lnSpc>
                <a:spcPct val="124000"/>
              </a:lnSpc>
              <a:spcBef>
                <a:spcPts val="0"/>
              </a:spcBef>
              <a:buFont typeface="Wingdings" panose="05000000000000000000" pitchFamily="2" charset="2"/>
              <a:buChar char="v"/>
            </a:pPr>
            <a:r>
              <a:rPr lang="en-US" sz="2200" b="1" dirty="0">
                <a:ea typeface="Cambria" panose="02040503050406030204" pitchFamily="18" charset="0"/>
              </a:rPr>
              <a:t>Back-End: </a:t>
            </a:r>
            <a:r>
              <a:rPr lang="en-US" sz="2200" dirty="0">
                <a:ea typeface="Cambria" panose="02040503050406030204" pitchFamily="18" charset="0"/>
              </a:rPr>
              <a:t>The </a:t>
            </a:r>
            <a:r>
              <a:rPr lang="en-US" sz="2200" i="1" dirty="0">
                <a:solidFill>
                  <a:srgbClr val="FF0000"/>
                </a:solidFill>
                <a:ea typeface="Cambria" panose="02040503050406030204" pitchFamily="18" charset="0"/>
              </a:rPr>
              <a:t>layer made up of software and hardware</a:t>
            </a:r>
            <a:r>
              <a:rPr lang="en-US" sz="2200" dirty="0">
                <a:ea typeface="Cambria" panose="02040503050406030204" pitchFamily="18" charset="0"/>
              </a:rPr>
              <a:t>, i.e., the computers, servers, central servers, and databases. This layer is the primary component of the cloud and is entirely responsible for storing information securely.  </a:t>
            </a:r>
            <a:endParaRPr lang="en-IN" sz="2200" dirty="0">
              <a:ea typeface="Cambria" panose="02040503050406030204" pitchFamily="18" charset="0"/>
            </a:endParaRPr>
          </a:p>
        </p:txBody>
      </p:sp>
      <p:sp>
        <p:nvSpPr>
          <p:cNvPr id="4" name="Date Placeholder 3">
            <a:extLst>
              <a:ext uri="{FF2B5EF4-FFF2-40B4-BE49-F238E27FC236}">
                <a16:creationId xmlns:a16="http://schemas.microsoft.com/office/drawing/2014/main" id="{225FDBF5-3502-6C3C-9870-968A83713C6F}"/>
              </a:ext>
            </a:extLst>
          </p:cNvPr>
          <p:cNvSpPr>
            <a:spLocks noGrp="1"/>
          </p:cNvSpPr>
          <p:nvPr>
            <p:ph type="dt" sz="half" idx="10"/>
          </p:nvPr>
        </p:nvSpPr>
        <p:spPr/>
        <p:txBody>
          <a:bodyPr/>
          <a:lstStyle/>
          <a:p>
            <a:fld id="{A3A8B14E-9B38-408B-BE97-59345E7E2233}" type="datetime1">
              <a:rPr lang="en-IN" smtClean="0"/>
              <a:t>07-10-2024</a:t>
            </a:fld>
            <a:endParaRPr lang="en-IN" dirty="0"/>
          </a:p>
        </p:txBody>
      </p:sp>
      <p:sp>
        <p:nvSpPr>
          <p:cNvPr id="5" name="Footer Placeholder 4">
            <a:extLst>
              <a:ext uri="{FF2B5EF4-FFF2-40B4-BE49-F238E27FC236}">
                <a16:creationId xmlns:a16="http://schemas.microsoft.com/office/drawing/2014/main" id="{AD533E09-FE0B-0F0A-9E60-8A3568DE2EF1}"/>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A3DF1393-42C6-BDCA-44FE-9FC5C4E90F9D}"/>
              </a:ext>
            </a:extLst>
          </p:cNvPr>
          <p:cNvSpPr>
            <a:spLocks noGrp="1"/>
          </p:cNvSpPr>
          <p:nvPr>
            <p:ph type="sldNum" sz="quarter" idx="12"/>
          </p:nvPr>
        </p:nvSpPr>
        <p:spPr/>
        <p:txBody>
          <a:bodyPr/>
          <a:lstStyle/>
          <a:p>
            <a:fld id="{109FE641-3CB4-439D-91EC-AFED2D1D9C79}" type="slidenum">
              <a:rPr lang="en-IN" smtClean="0"/>
              <a:pPr/>
              <a:t>53</a:t>
            </a:fld>
            <a:endParaRPr lang="en-IN" dirty="0"/>
          </a:p>
        </p:txBody>
      </p:sp>
      <p:pic>
        <p:nvPicPr>
          <p:cNvPr id="7" name="Picture 6"/>
          <p:cNvPicPr>
            <a:picLocks noChangeAspect="1"/>
          </p:cNvPicPr>
          <p:nvPr/>
        </p:nvPicPr>
        <p:blipFill>
          <a:blip r:embed="rId2"/>
          <a:stretch>
            <a:fillRect/>
          </a:stretch>
        </p:blipFill>
        <p:spPr>
          <a:xfrm>
            <a:off x="6252275" y="1207713"/>
            <a:ext cx="5760925" cy="4928573"/>
          </a:xfrm>
          <a:prstGeom prst="rect">
            <a:avLst/>
          </a:prstGeom>
        </p:spPr>
      </p:pic>
    </p:spTree>
    <p:extLst>
      <p:ext uri="{BB962C8B-B14F-4D97-AF65-F5344CB8AC3E}">
        <p14:creationId xmlns:p14="http://schemas.microsoft.com/office/powerpoint/2010/main" val="3788010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5B40-F700-30BE-1690-8E229DB23D2A}"/>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CC89EF41-51EC-786E-66FB-112261592E6C}"/>
              </a:ext>
            </a:extLst>
          </p:cNvPr>
          <p:cNvSpPr>
            <a:spLocks noGrp="1"/>
          </p:cNvSpPr>
          <p:nvPr>
            <p:ph idx="1"/>
          </p:nvPr>
        </p:nvSpPr>
        <p:spPr/>
        <p:txBody>
          <a:bodyPr>
            <a:noAutofit/>
          </a:bodyPr>
          <a:lstStyle/>
          <a:p>
            <a:pPr marL="0" indent="0" algn="just">
              <a:buNone/>
            </a:pPr>
            <a:r>
              <a:rPr lang="en-US" sz="2200" b="1" dirty="0">
                <a:solidFill>
                  <a:srgbClr val="C00000"/>
                </a:solidFill>
              </a:rPr>
              <a:t>Characteristics of Cloud computing</a:t>
            </a:r>
          </a:p>
          <a:p>
            <a:pPr marL="355600" indent="-355600" algn="just">
              <a:lnSpc>
                <a:spcPct val="134000"/>
              </a:lnSpc>
              <a:spcBef>
                <a:spcPts val="0"/>
              </a:spcBef>
              <a:buFont typeface="Wingdings" panose="05000000000000000000" pitchFamily="2" charset="2"/>
              <a:buChar char="v"/>
            </a:pPr>
            <a:r>
              <a:rPr lang="en-US" sz="1800" b="1" dirty="0">
                <a:solidFill>
                  <a:srgbClr val="002060"/>
                </a:solidFill>
              </a:rPr>
              <a:t>On-demand self-service:  </a:t>
            </a:r>
            <a:r>
              <a:rPr lang="en-US" sz="1800" dirty="0">
                <a:solidFill>
                  <a:srgbClr val="002060"/>
                </a:solidFill>
              </a:rPr>
              <a:t>A consumer can unilaterally provision computing capabilities, such as server time and network storage, as needed automatically without requiring human interaction with each service provider. </a:t>
            </a:r>
          </a:p>
          <a:p>
            <a:pPr marL="355600" indent="-355600" algn="just">
              <a:lnSpc>
                <a:spcPct val="134000"/>
              </a:lnSpc>
              <a:spcBef>
                <a:spcPts val="0"/>
              </a:spcBef>
              <a:buFont typeface="Wingdings" panose="05000000000000000000" pitchFamily="2" charset="2"/>
              <a:buChar char="v"/>
            </a:pPr>
            <a:r>
              <a:rPr lang="en-US" sz="1800" b="1" dirty="0">
                <a:solidFill>
                  <a:srgbClr val="002060"/>
                </a:solidFill>
              </a:rPr>
              <a:t>Broad network access.: </a:t>
            </a:r>
            <a:r>
              <a:rPr lang="en-US" sz="1800" dirty="0">
                <a:solidFill>
                  <a:srgbClr val="002060"/>
                </a:solidFill>
              </a:rPr>
              <a:t>Capabilities are available over the network and accessed through standard mechanisms that promote use by heterogeneous thin or thick client platforms (e.g. mobile phones, tablets, laptops, and workstations)</a:t>
            </a:r>
          </a:p>
          <a:p>
            <a:pPr marL="355600" indent="-355600" algn="just">
              <a:lnSpc>
                <a:spcPct val="134000"/>
              </a:lnSpc>
              <a:spcBef>
                <a:spcPts val="0"/>
              </a:spcBef>
              <a:buFont typeface="Wingdings" panose="05000000000000000000" pitchFamily="2" charset="2"/>
              <a:buChar char="v"/>
            </a:pPr>
            <a:r>
              <a:rPr lang="en-US" sz="1800" b="1" dirty="0">
                <a:solidFill>
                  <a:srgbClr val="002060"/>
                </a:solidFill>
              </a:rPr>
              <a:t>Resource pooling:</a:t>
            </a:r>
            <a:r>
              <a:rPr lang="en-US" sz="1800" dirty="0">
                <a:solidFill>
                  <a:srgbClr val="002060"/>
                </a:solidFill>
              </a:rPr>
              <a:t> The provider’s computing resources are pooled to serve multiple consumers using a multi-tenant model, with different physical and virtual resources dynamically assigned and reassigned according to consumer demand. Resources include storage, processing, memory, and network bandwidth</a:t>
            </a:r>
          </a:p>
          <a:p>
            <a:pPr marL="355600" indent="-355600" algn="just">
              <a:lnSpc>
                <a:spcPct val="134000"/>
              </a:lnSpc>
              <a:spcBef>
                <a:spcPts val="0"/>
              </a:spcBef>
              <a:buFont typeface="Wingdings" panose="05000000000000000000" pitchFamily="2" charset="2"/>
              <a:buChar char="v"/>
            </a:pPr>
            <a:r>
              <a:rPr lang="en-US" sz="1800" b="1" dirty="0">
                <a:solidFill>
                  <a:srgbClr val="002060"/>
                </a:solidFill>
              </a:rPr>
              <a:t>Rapid elasticity: </a:t>
            </a:r>
            <a:r>
              <a:rPr lang="en-US" sz="1800" dirty="0">
                <a:solidFill>
                  <a:srgbClr val="002060"/>
                </a:solidFill>
              </a:rPr>
              <a:t>If the level of computing and storage exceeds the allocated level, the cloud will dynamically stretch to accommodate the demand without any customer interaction.</a:t>
            </a:r>
          </a:p>
          <a:p>
            <a:pPr marL="355600" indent="-355600" algn="just">
              <a:lnSpc>
                <a:spcPct val="134000"/>
              </a:lnSpc>
              <a:spcBef>
                <a:spcPts val="0"/>
              </a:spcBef>
              <a:buFont typeface="Wingdings" panose="05000000000000000000" pitchFamily="2" charset="2"/>
              <a:buChar char="v"/>
            </a:pPr>
            <a:r>
              <a:rPr lang="en-US" sz="1800" b="1" dirty="0">
                <a:solidFill>
                  <a:srgbClr val="002060"/>
                </a:solidFill>
              </a:rPr>
              <a:t>Measured service: </a:t>
            </a:r>
            <a:r>
              <a:rPr lang="en-US" sz="1800" dirty="0">
                <a:solidFill>
                  <a:srgbClr val="002060"/>
                </a:solidFill>
              </a:rPr>
              <a:t>Cloud systems automatically control and optimize resource use by leveraging a metering capability at some level of abstraction appropriate to the type of service (e.g. storage, processing, bandwidth, and active user accounts.</a:t>
            </a:r>
            <a:endParaRPr lang="en-IN" sz="1800" dirty="0">
              <a:solidFill>
                <a:srgbClr val="002060"/>
              </a:solidFill>
            </a:endParaRPr>
          </a:p>
        </p:txBody>
      </p:sp>
      <p:sp>
        <p:nvSpPr>
          <p:cNvPr id="4" name="Date Placeholder 3">
            <a:extLst>
              <a:ext uri="{FF2B5EF4-FFF2-40B4-BE49-F238E27FC236}">
                <a16:creationId xmlns:a16="http://schemas.microsoft.com/office/drawing/2014/main" id="{B39CE017-A017-2508-1C50-C9A15F2DCDC5}"/>
              </a:ext>
            </a:extLst>
          </p:cNvPr>
          <p:cNvSpPr>
            <a:spLocks noGrp="1"/>
          </p:cNvSpPr>
          <p:nvPr>
            <p:ph type="dt" sz="half" idx="10"/>
          </p:nvPr>
        </p:nvSpPr>
        <p:spPr/>
        <p:txBody>
          <a:bodyPr/>
          <a:lstStyle/>
          <a:p>
            <a:fld id="{39C38A8F-A8F6-41A3-AD20-DB04027A22C1}" type="datetime1">
              <a:rPr lang="en-IN" smtClean="0"/>
              <a:t>07-10-2024</a:t>
            </a:fld>
            <a:endParaRPr lang="en-IN" dirty="0"/>
          </a:p>
        </p:txBody>
      </p:sp>
      <p:sp>
        <p:nvSpPr>
          <p:cNvPr id="5" name="Footer Placeholder 4">
            <a:extLst>
              <a:ext uri="{FF2B5EF4-FFF2-40B4-BE49-F238E27FC236}">
                <a16:creationId xmlns:a16="http://schemas.microsoft.com/office/drawing/2014/main" id="{91124C6B-0B00-4AE0-0E98-6CD5409B8221}"/>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DE799319-CD0F-4822-C5FE-58E899B80EF0}"/>
              </a:ext>
            </a:extLst>
          </p:cNvPr>
          <p:cNvSpPr>
            <a:spLocks noGrp="1"/>
          </p:cNvSpPr>
          <p:nvPr>
            <p:ph type="sldNum" sz="quarter" idx="12"/>
          </p:nvPr>
        </p:nvSpPr>
        <p:spPr/>
        <p:txBody>
          <a:bodyPr/>
          <a:lstStyle/>
          <a:p>
            <a:fld id="{109FE641-3CB4-439D-91EC-AFED2D1D9C79}" type="slidenum">
              <a:rPr lang="en-IN" smtClean="0"/>
              <a:pPr/>
              <a:t>54</a:t>
            </a:fld>
            <a:endParaRPr lang="en-IN" dirty="0"/>
          </a:p>
        </p:txBody>
      </p:sp>
    </p:spTree>
    <p:extLst>
      <p:ext uri="{BB962C8B-B14F-4D97-AF65-F5344CB8AC3E}">
        <p14:creationId xmlns:p14="http://schemas.microsoft.com/office/powerpoint/2010/main" val="138166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CE52-8A67-660D-EEDC-CE60FDB14FFD}"/>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766E2911-890E-6C4A-6446-26555EE3CE3A}"/>
              </a:ext>
            </a:extLst>
          </p:cNvPr>
          <p:cNvSpPr>
            <a:spLocks noGrp="1"/>
          </p:cNvSpPr>
          <p:nvPr>
            <p:ph idx="1"/>
          </p:nvPr>
        </p:nvSpPr>
        <p:spPr/>
        <p:txBody>
          <a:bodyPr>
            <a:normAutofit/>
          </a:bodyPr>
          <a:lstStyle/>
          <a:p>
            <a:pPr marL="0" indent="0" algn="just">
              <a:buNone/>
            </a:pPr>
            <a:r>
              <a:rPr lang="en-US" sz="2000" b="1" dirty="0">
                <a:solidFill>
                  <a:srgbClr val="C00000"/>
                </a:solidFill>
              </a:rPr>
              <a:t>Actors of Cloud computing</a:t>
            </a:r>
          </a:p>
          <a:p>
            <a:pPr marL="355600" indent="-355600" algn="just">
              <a:buFont typeface="Wingdings" panose="05000000000000000000" pitchFamily="2" charset="2"/>
              <a:buChar char="v"/>
            </a:pPr>
            <a:r>
              <a:rPr lang="en-US" sz="2000" dirty="0"/>
              <a:t>An actor is an entity (a person or an organization) that participates in a transaction or process and/or performs tasks in cloud computing. </a:t>
            </a:r>
            <a:endParaRPr lang="en-IN" sz="2000" dirty="0"/>
          </a:p>
        </p:txBody>
      </p:sp>
      <p:sp>
        <p:nvSpPr>
          <p:cNvPr id="4" name="Date Placeholder 3">
            <a:extLst>
              <a:ext uri="{FF2B5EF4-FFF2-40B4-BE49-F238E27FC236}">
                <a16:creationId xmlns:a16="http://schemas.microsoft.com/office/drawing/2014/main" id="{4C9F8FA8-8AA4-587A-42D4-5C9AA9FC8FA4}"/>
              </a:ext>
            </a:extLst>
          </p:cNvPr>
          <p:cNvSpPr>
            <a:spLocks noGrp="1"/>
          </p:cNvSpPr>
          <p:nvPr>
            <p:ph type="dt" sz="half" idx="10"/>
          </p:nvPr>
        </p:nvSpPr>
        <p:spPr/>
        <p:txBody>
          <a:bodyPr/>
          <a:lstStyle/>
          <a:p>
            <a:fld id="{5A553175-3083-4EF8-A911-CB001B74A088}" type="datetime1">
              <a:rPr lang="en-IN" smtClean="0"/>
              <a:t>07-10-2024</a:t>
            </a:fld>
            <a:endParaRPr lang="en-IN" dirty="0"/>
          </a:p>
        </p:txBody>
      </p:sp>
      <p:sp>
        <p:nvSpPr>
          <p:cNvPr id="5" name="Footer Placeholder 4">
            <a:extLst>
              <a:ext uri="{FF2B5EF4-FFF2-40B4-BE49-F238E27FC236}">
                <a16:creationId xmlns:a16="http://schemas.microsoft.com/office/drawing/2014/main" id="{4B9AE10B-E4FE-6585-2215-8463283CC201}"/>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6F1C889B-FC0D-2FB3-1493-EA9DF25F9E64}"/>
              </a:ext>
            </a:extLst>
          </p:cNvPr>
          <p:cNvSpPr>
            <a:spLocks noGrp="1"/>
          </p:cNvSpPr>
          <p:nvPr>
            <p:ph type="sldNum" sz="quarter" idx="12"/>
          </p:nvPr>
        </p:nvSpPr>
        <p:spPr/>
        <p:txBody>
          <a:bodyPr/>
          <a:lstStyle/>
          <a:p>
            <a:fld id="{109FE641-3CB4-439D-91EC-AFED2D1D9C79}" type="slidenum">
              <a:rPr lang="en-IN" smtClean="0"/>
              <a:pPr/>
              <a:t>55</a:t>
            </a:fld>
            <a:endParaRPr lang="en-IN" dirty="0"/>
          </a:p>
        </p:txBody>
      </p:sp>
      <p:pic>
        <p:nvPicPr>
          <p:cNvPr id="8" name="Picture 7">
            <a:extLst>
              <a:ext uri="{FF2B5EF4-FFF2-40B4-BE49-F238E27FC236}">
                <a16:creationId xmlns:a16="http://schemas.microsoft.com/office/drawing/2014/main" id="{56E11A3A-E127-A2BF-135B-F3DD3BF87126}"/>
              </a:ext>
            </a:extLst>
          </p:cNvPr>
          <p:cNvPicPr>
            <a:picLocks noChangeAspect="1"/>
          </p:cNvPicPr>
          <p:nvPr/>
        </p:nvPicPr>
        <p:blipFill>
          <a:blip r:embed="rId2"/>
          <a:stretch>
            <a:fillRect/>
          </a:stretch>
        </p:blipFill>
        <p:spPr>
          <a:xfrm>
            <a:off x="1894802" y="2106123"/>
            <a:ext cx="8403595" cy="4157877"/>
          </a:xfrm>
          <a:prstGeom prst="rect">
            <a:avLst/>
          </a:prstGeom>
        </p:spPr>
      </p:pic>
    </p:spTree>
    <p:extLst>
      <p:ext uri="{BB962C8B-B14F-4D97-AF65-F5344CB8AC3E}">
        <p14:creationId xmlns:p14="http://schemas.microsoft.com/office/powerpoint/2010/main" val="3315426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077C-2A84-8998-1C79-118B89569978}"/>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62140BC1-75B1-0183-3932-5647E6CF69AE}"/>
              </a:ext>
            </a:extLst>
          </p:cNvPr>
          <p:cNvSpPr>
            <a:spLocks noGrp="1"/>
          </p:cNvSpPr>
          <p:nvPr>
            <p:ph idx="1"/>
          </p:nvPr>
        </p:nvSpPr>
        <p:spPr>
          <a:xfrm>
            <a:off x="180000" y="1080000"/>
            <a:ext cx="4060126" cy="4665707"/>
          </a:xfrm>
        </p:spPr>
        <p:txBody>
          <a:bodyPr>
            <a:normAutofit/>
          </a:bodyPr>
          <a:lstStyle/>
          <a:p>
            <a:pPr marL="355600" indent="-355600" algn="just">
              <a:lnSpc>
                <a:spcPct val="150000"/>
              </a:lnSpc>
              <a:buFont typeface="Wingdings" panose="05000000000000000000" pitchFamily="2" charset="2"/>
              <a:buChar char="v"/>
            </a:pPr>
            <a:r>
              <a:rPr lang="en-US" sz="2200" dirty="0"/>
              <a:t>A cloud consumer may request cloud services from a cloud provider directly or via a cloud broker.</a:t>
            </a:r>
          </a:p>
          <a:p>
            <a:pPr marL="355600" indent="-355600" algn="just">
              <a:lnSpc>
                <a:spcPct val="150000"/>
              </a:lnSpc>
              <a:buFont typeface="Wingdings" panose="05000000000000000000" pitchFamily="2" charset="2"/>
              <a:buChar char="v"/>
            </a:pPr>
            <a:r>
              <a:rPr lang="en-US" sz="2200" dirty="0"/>
              <a:t>A cloud auditor conducts independent audits and may contact the others to collect the necessary information.</a:t>
            </a:r>
            <a:endParaRPr lang="en-IN" sz="2200" dirty="0"/>
          </a:p>
        </p:txBody>
      </p:sp>
      <p:sp>
        <p:nvSpPr>
          <p:cNvPr id="4" name="Date Placeholder 3">
            <a:extLst>
              <a:ext uri="{FF2B5EF4-FFF2-40B4-BE49-F238E27FC236}">
                <a16:creationId xmlns:a16="http://schemas.microsoft.com/office/drawing/2014/main" id="{0ADCA824-5257-4084-AA52-684FB6670E60}"/>
              </a:ext>
            </a:extLst>
          </p:cNvPr>
          <p:cNvSpPr>
            <a:spLocks noGrp="1"/>
          </p:cNvSpPr>
          <p:nvPr>
            <p:ph type="dt" sz="half" idx="10"/>
          </p:nvPr>
        </p:nvSpPr>
        <p:spPr/>
        <p:txBody>
          <a:bodyPr/>
          <a:lstStyle/>
          <a:p>
            <a:fld id="{9AAF790A-4132-4326-A6C7-8DE8A9A70CF1}" type="datetime1">
              <a:rPr lang="en-IN" smtClean="0"/>
              <a:t>07-10-2024</a:t>
            </a:fld>
            <a:endParaRPr lang="en-IN" dirty="0"/>
          </a:p>
        </p:txBody>
      </p:sp>
      <p:sp>
        <p:nvSpPr>
          <p:cNvPr id="5" name="Footer Placeholder 4">
            <a:extLst>
              <a:ext uri="{FF2B5EF4-FFF2-40B4-BE49-F238E27FC236}">
                <a16:creationId xmlns:a16="http://schemas.microsoft.com/office/drawing/2014/main" id="{746ED022-0B03-C4D1-AE59-70649E98B568}"/>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6A2A7899-4480-A31A-7858-EF75FB8A4F12}"/>
              </a:ext>
            </a:extLst>
          </p:cNvPr>
          <p:cNvSpPr>
            <a:spLocks noGrp="1"/>
          </p:cNvSpPr>
          <p:nvPr>
            <p:ph type="sldNum" sz="quarter" idx="12"/>
          </p:nvPr>
        </p:nvSpPr>
        <p:spPr/>
        <p:txBody>
          <a:bodyPr/>
          <a:lstStyle/>
          <a:p>
            <a:fld id="{109FE641-3CB4-439D-91EC-AFED2D1D9C79}" type="slidenum">
              <a:rPr lang="en-IN" smtClean="0"/>
              <a:pPr/>
              <a:t>56</a:t>
            </a:fld>
            <a:endParaRPr lang="en-IN"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240126" y="1045325"/>
            <a:ext cx="7773074" cy="5005250"/>
          </a:xfrm>
          <a:prstGeom prst="rect">
            <a:avLst/>
          </a:prstGeom>
        </p:spPr>
      </p:pic>
    </p:spTree>
    <p:extLst>
      <p:ext uri="{BB962C8B-B14F-4D97-AF65-F5344CB8AC3E}">
        <p14:creationId xmlns:p14="http://schemas.microsoft.com/office/powerpoint/2010/main" val="2837424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3847-BC94-433A-1B08-05F3DC65359C}"/>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7C9DC023-31EC-778C-BD62-7E0119276BF9}"/>
              </a:ext>
            </a:extLst>
          </p:cNvPr>
          <p:cNvSpPr>
            <a:spLocks noGrp="1"/>
          </p:cNvSpPr>
          <p:nvPr>
            <p:ph idx="1"/>
          </p:nvPr>
        </p:nvSpPr>
        <p:spPr/>
        <p:txBody>
          <a:bodyPr/>
          <a:lstStyle/>
          <a:p>
            <a:pPr marL="0" indent="0" algn="just">
              <a:buNone/>
            </a:pPr>
            <a:r>
              <a:rPr lang="en-US" sz="2200" b="1" dirty="0">
                <a:solidFill>
                  <a:srgbClr val="C00000"/>
                </a:solidFill>
              </a:rPr>
              <a:t>Cloud Provider Activities</a:t>
            </a:r>
          </a:p>
          <a:p>
            <a:pPr marL="355600" indent="-355600" algn="just">
              <a:buFont typeface="Wingdings" panose="05000000000000000000" pitchFamily="2" charset="2"/>
              <a:buChar char="v"/>
            </a:pPr>
            <a:r>
              <a:rPr lang="en-US" sz="2200" dirty="0">
                <a:solidFill>
                  <a:srgbClr val="002060"/>
                </a:solidFill>
              </a:rPr>
              <a:t>A Cloud Provider acquires and manages the computing infrastructure required for providing the services, runs the cloud software that provides the services, and makes arrangements to deliver the cloud services to the Cloud Consumers through network access.</a:t>
            </a:r>
          </a:p>
          <a:p>
            <a:pPr marL="355600" indent="-355600" algn="just">
              <a:buFont typeface="Wingdings" panose="05000000000000000000" pitchFamily="2" charset="2"/>
              <a:buChar char="v"/>
            </a:pPr>
            <a:r>
              <a:rPr lang="en-US" sz="2200" dirty="0">
                <a:solidFill>
                  <a:srgbClr val="002060"/>
                </a:solidFill>
              </a:rPr>
              <a:t>A Cloud Provider’s activities can be described in five major areas</a:t>
            </a:r>
            <a:endParaRPr lang="en-IN" sz="2200" dirty="0">
              <a:solidFill>
                <a:srgbClr val="002060"/>
              </a:solidFill>
            </a:endParaRPr>
          </a:p>
        </p:txBody>
      </p:sp>
      <p:sp>
        <p:nvSpPr>
          <p:cNvPr id="4" name="Date Placeholder 3">
            <a:extLst>
              <a:ext uri="{FF2B5EF4-FFF2-40B4-BE49-F238E27FC236}">
                <a16:creationId xmlns:a16="http://schemas.microsoft.com/office/drawing/2014/main" id="{7A87BC0F-3145-6892-00C2-55FE7463E6B1}"/>
              </a:ext>
            </a:extLst>
          </p:cNvPr>
          <p:cNvSpPr>
            <a:spLocks noGrp="1"/>
          </p:cNvSpPr>
          <p:nvPr>
            <p:ph type="dt" sz="half" idx="10"/>
          </p:nvPr>
        </p:nvSpPr>
        <p:spPr/>
        <p:txBody>
          <a:bodyPr/>
          <a:lstStyle/>
          <a:p>
            <a:fld id="{B731C8FA-1701-411C-B343-1E5A57826BC5}" type="datetime1">
              <a:rPr lang="en-IN" smtClean="0"/>
              <a:t>07-10-2024</a:t>
            </a:fld>
            <a:endParaRPr lang="en-IN" dirty="0"/>
          </a:p>
        </p:txBody>
      </p:sp>
      <p:sp>
        <p:nvSpPr>
          <p:cNvPr id="5" name="Footer Placeholder 4">
            <a:extLst>
              <a:ext uri="{FF2B5EF4-FFF2-40B4-BE49-F238E27FC236}">
                <a16:creationId xmlns:a16="http://schemas.microsoft.com/office/drawing/2014/main" id="{C650D718-3D0C-C3E5-6DE2-AA812E0DB55F}"/>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A7D32B87-A5CB-EC09-053F-2089B54AAEFD}"/>
              </a:ext>
            </a:extLst>
          </p:cNvPr>
          <p:cNvSpPr>
            <a:spLocks noGrp="1"/>
          </p:cNvSpPr>
          <p:nvPr>
            <p:ph type="sldNum" sz="quarter" idx="12"/>
          </p:nvPr>
        </p:nvSpPr>
        <p:spPr/>
        <p:txBody>
          <a:bodyPr/>
          <a:lstStyle/>
          <a:p>
            <a:fld id="{109FE641-3CB4-439D-91EC-AFED2D1D9C79}" type="slidenum">
              <a:rPr lang="en-IN" smtClean="0"/>
              <a:pPr/>
              <a:t>57</a:t>
            </a:fld>
            <a:endParaRPr lang="en-IN" dirty="0"/>
          </a:p>
        </p:txBody>
      </p:sp>
      <p:pic>
        <p:nvPicPr>
          <p:cNvPr id="7" name="Picture 6"/>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25000"/>
                    </a14:imgEffect>
                  </a14:imgLayer>
                </a14:imgProps>
              </a:ext>
            </a:extLst>
          </a:blip>
          <a:srcRect b="5473"/>
          <a:stretch/>
        </p:blipFill>
        <p:spPr>
          <a:xfrm>
            <a:off x="2061653" y="2932227"/>
            <a:ext cx="8069894" cy="3377041"/>
          </a:xfrm>
          <a:prstGeom prst="rect">
            <a:avLst/>
          </a:prstGeom>
        </p:spPr>
      </p:pic>
    </p:spTree>
    <p:extLst>
      <p:ext uri="{BB962C8B-B14F-4D97-AF65-F5344CB8AC3E}">
        <p14:creationId xmlns:p14="http://schemas.microsoft.com/office/powerpoint/2010/main" val="2199033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9849-D63F-E66C-83E1-184B4C47BB59}"/>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C7C25866-F470-5249-E9AD-74BD7AA88E51}"/>
              </a:ext>
            </a:extLst>
          </p:cNvPr>
          <p:cNvSpPr>
            <a:spLocks noGrp="1"/>
          </p:cNvSpPr>
          <p:nvPr>
            <p:ph idx="1"/>
          </p:nvPr>
        </p:nvSpPr>
        <p:spPr>
          <a:xfrm>
            <a:off x="180000" y="1080000"/>
            <a:ext cx="8875723" cy="5184000"/>
          </a:xfrm>
        </p:spPr>
        <p:txBody>
          <a:bodyPr>
            <a:normAutofit fontScale="92500"/>
          </a:bodyPr>
          <a:lstStyle/>
          <a:p>
            <a:pPr marL="0" indent="0" algn="just">
              <a:buNone/>
            </a:pPr>
            <a:r>
              <a:rPr lang="en-IN" sz="2200" b="1" dirty="0">
                <a:solidFill>
                  <a:srgbClr val="C00000"/>
                </a:solidFill>
              </a:rPr>
              <a:t>Service Orchestration</a:t>
            </a:r>
          </a:p>
          <a:p>
            <a:pPr marL="355600" indent="-355600" algn="just">
              <a:buFont typeface="Wingdings" panose="05000000000000000000" pitchFamily="2" charset="2"/>
              <a:buChar char="v"/>
            </a:pPr>
            <a:r>
              <a:rPr lang="en-US" sz="2200" dirty="0"/>
              <a:t>Service Orchestration refers to the </a:t>
            </a:r>
            <a:r>
              <a:rPr lang="en-US" sz="2200" i="1" dirty="0">
                <a:solidFill>
                  <a:srgbClr val="00B0F0"/>
                </a:solidFill>
              </a:rPr>
              <a:t>composition of system components </a:t>
            </a:r>
            <a:r>
              <a:rPr lang="en-US" sz="2200" dirty="0"/>
              <a:t>to support the Cloud Providers’ activities in arrangement, coordination and management of computing resources in order to provide cloud services to Cloud Consumers</a:t>
            </a:r>
          </a:p>
          <a:p>
            <a:pPr marL="355600" indent="-355600" algn="just">
              <a:buFont typeface="Wingdings" panose="05000000000000000000" pitchFamily="2" charset="2"/>
              <a:buChar char="v"/>
            </a:pPr>
            <a:r>
              <a:rPr lang="en-US" sz="2200" dirty="0"/>
              <a:t>There are three forms of services in </a:t>
            </a:r>
            <a:r>
              <a:rPr lang="en-US" sz="2200" i="1" dirty="0">
                <a:solidFill>
                  <a:srgbClr val="00B050"/>
                </a:solidFill>
              </a:rPr>
              <a:t>service layer</a:t>
            </a:r>
          </a:p>
          <a:p>
            <a:pPr marL="723900" lvl="1" indent="-368300" algn="just">
              <a:buFont typeface="Wingdings" panose="05000000000000000000" pitchFamily="2" charset="2"/>
              <a:buChar char="ü"/>
            </a:pPr>
            <a:r>
              <a:rPr lang="en-US" sz="2200" b="1" dirty="0"/>
              <a:t>IaaS (Infrastructure-as-a Service): </a:t>
            </a:r>
            <a:r>
              <a:rPr lang="en-US" sz="2200" dirty="0"/>
              <a:t>Providing storage, software, and network online in the cloud</a:t>
            </a:r>
          </a:p>
          <a:p>
            <a:pPr marL="723900" lvl="1" indent="-368300" algn="just">
              <a:buFont typeface="Wingdings" panose="05000000000000000000" pitchFamily="2" charset="2"/>
              <a:buChar char="ü"/>
            </a:pPr>
            <a:r>
              <a:rPr lang="en-US" sz="2200" b="1" dirty="0"/>
              <a:t>PaaS (Platform-as-a Service):</a:t>
            </a:r>
            <a:r>
              <a:rPr lang="en-US" dirty="0"/>
              <a:t> </a:t>
            </a:r>
            <a:r>
              <a:rPr lang="en-US" sz="2200" dirty="0"/>
              <a:t>Access to languages, libraries, APIs, and services</a:t>
            </a:r>
          </a:p>
          <a:p>
            <a:pPr marL="723900" lvl="1" indent="-368300" algn="just">
              <a:buFont typeface="Wingdings" panose="05000000000000000000" pitchFamily="2" charset="2"/>
              <a:buChar char="ü"/>
            </a:pPr>
            <a:r>
              <a:rPr lang="en-US" sz="2200" b="1" dirty="0"/>
              <a:t>SaaS(Software-as-a Service) </a:t>
            </a:r>
            <a:r>
              <a:rPr lang="en-US" sz="2200" dirty="0"/>
              <a:t>offers customized applications</a:t>
            </a:r>
          </a:p>
          <a:p>
            <a:pPr marL="355600" indent="-355600" algn="just">
              <a:buFont typeface="Wingdings" panose="05000000000000000000" pitchFamily="2" charset="2"/>
              <a:buChar char="v"/>
            </a:pPr>
            <a:r>
              <a:rPr lang="en-US" sz="2200" b="1" dirty="0"/>
              <a:t>Resource abstraction and control layer </a:t>
            </a:r>
            <a:r>
              <a:rPr lang="en-US" sz="2200" dirty="0"/>
              <a:t>contains system components that Cloud Providers use to </a:t>
            </a:r>
            <a:r>
              <a:rPr lang="en-US" sz="2200" i="1" dirty="0">
                <a:solidFill>
                  <a:srgbClr val="FF0000"/>
                </a:solidFill>
              </a:rPr>
              <a:t>provide and manage access </a:t>
            </a:r>
            <a:r>
              <a:rPr lang="en-US" sz="2200" dirty="0"/>
              <a:t>to the </a:t>
            </a:r>
            <a:r>
              <a:rPr lang="en-US" sz="2200" i="1" dirty="0">
                <a:solidFill>
                  <a:srgbClr val="FF0000"/>
                </a:solidFill>
              </a:rPr>
              <a:t>physical computing resources through software abstraction</a:t>
            </a:r>
            <a:r>
              <a:rPr lang="en-US" sz="2200" dirty="0"/>
              <a:t>.</a:t>
            </a:r>
          </a:p>
          <a:p>
            <a:pPr marL="355600" indent="-355600" algn="just">
              <a:buFont typeface="Wingdings" panose="05000000000000000000" pitchFamily="2" charset="2"/>
              <a:buChar char="v"/>
            </a:pPr>
            <a:r>
              <a:rPr lang="en-US" sz="2200" b="1" dirty="0"/>
              <a:t>Physical resource layer </a:t>
            </a:r>
            <a:r>
              <a:rPr lang="en-US" sz="2200" dirty="0"/>
              <a:t>includes </a:t>
            </a:r>
            <a:r>
              <a:rPr lang="en-US" sz="2200" i="1" dirty="0">
                <a:solidFill>
                  <a:srgbClr val="0070C0"/>
                </a:solidFill>
              </a:rPr>
              <a:t>all the physical computing resources </a:t>
            </a:r>
            <a:r>
              <a:rPr lang="en-US" sz="2200" dirty="0"/>
              <a:t>like computers, networks, storage device, etc.</a:t>
            </a:r>
            <a:endParaRPr lang="en-IN" sz="2200" dirty="0"/>
          </a:p>
        </p:txBody>
      </p:sp>
      <p:sp>
        <p:nvSpPr>
          <p:cNvPr id="4" name="Date Placeholder 3">
            <a:extLst>
              <a:ext uri="{FF2B5EF4-FFF2-40B4-BE49-F238E27FC236}">
                <a16:creationId xmlns:a16="http://schemas.microsoft.com/office/drawing/2014/main" id="{BF1F26E6-AC16-F0A9-1B6B-F31CF293D5EC}"/>
              </a:ext>
            </a:extLst>
          </p:cNvPr>
          <p:cNvSpPr>
            <a:spLocks noGrp="1"/>
          </p:cNvSpPr>
          <p:nvPr>
            <p:ph type="dt" sz="half" idx="10"/>
          </p:nvPr>
        </p:nvSpPr>
        <p:spPr/>
        <p:txBody>
          <a:bodyPr/>
          <a:lstStyle/>
          <a:p>
            <a:fld id="{6BF6314F-9A09-4975-BD69-622BCC12A2A8}" type="datetime1">
              <a:rPr lang="en-IN" smtClean="0"/>
              <a:t>07-10-2024</a:t>
            </a:fld>
            <a:endParaRPr lang="en-IN" dirty="0"/>
          </a:p>
        </p:txBody>
      </p:sp>
      <p:sp>
        <p:nvSpPr>
          <p:cNvPr id="5" name="Footer Placeholder 4">
            <a:extLst>
              <a:ext uri="{FF2B5EF4-FFF2-40B4-BE49-F238E27FC236}">
                <a16:creationId xmlns:a16="http://schemas.microsoft.com/office/drawing/2014/main" id="{E9F6899F-B39A-57BA-8E7B-C79F46B21F95}"/>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897AA34C-393E-5650-9595-0857E67848EB}"/>
              </a:ext>
            </a:extLst>
          </p:cNvPr>
          <p:cNvSpPr>
            <a:spLocks noGrp="1"/>
          </p:cNvSpPr>
          <p:nvPr>
            <p:ph type="sldNum" sz="quarter" idx="12"/>
          </p:nvPr>
        </p:nvSpPr>
        <p:spPr/>
        <p:txBody>
          <a:bodyPr/>
          <a:lstStyle/>
          <a:p>
            <a:fld id="{109FE641-3CB4-439D-91EC-AFED2D1D9C79}" type="slidenum">
              <a:rPr lang="en-IN" smtClean="0"/>
              <a:pPr/>
              <a:t>58</a:t>
            </a:fld>
            <a:endParaRPr lang="en-IN" dirty="0"/>
          </a:p>
        </p:txBody>
      </p:sp>
      <p:pic>
        <p:nvPicPr>
          <p:cNvPr id="8" name="Picture 7">
            <a:extLst>
              <a:ext uri="{FF2B5EF4-FFF2-40B4-BE49-F238E27FC236}">
                <a16:creationId xmlns:a16="http://schemas.microsoft.com/office/drawing/2014/main" id="{56F6EE57-7DB8-93F2-4F15-BBF206F20CCE}"/>
              </a:ext>
            </a:extLst>
          </p:cNvPr>
          <p:cNvPicPr>
            <a:picLocks noChangeAspect="1"/>
          </p:cNvPicPr>
          <p:nvPr/>
        </p:nvPicPr>
        <p:blipFill>
          <a:blip r:embed="rId2"/>
          <a:stretch>
            <a:fillRect/>
          </a:stretch>
        </p:blipFill>
        <p:spPr>
          <a:xfrm>
            <a:off x="9055723" y="1014946"/>
            <a:ext cx="2957477" cy="5215705"/>
          </a:xfrm>
          <a:prstGeom prst="rect">
            <a:avLst/>
          </a:prstGeom>
        </p:spPr>
      </p:pic>
    </p:spTree>
    <p:extLst>
      <p:ext uri="{BB962C8B-B14F-4D97-AF65-F5344CB8AC3E}">
        <p14:creationId xmlns:p14="http://schemas.microsoft.com/office/powerpoint/2010/main" val="1049300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3EEA-9AD0-17DC-1EE2-36F1515115F7}"/>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6A03FF8E-10D9-6DBC-35B5-CFB916B85D5E}"/>
              </a:ext>
            </a:extLst>
          </p:cNvPr>
          <p:cNvSpPr>
            <a:spLocks noGrp="1"/>
          </p:cNvSpPr>
          <p:nvPr>
            <p:ph idx="1"/>
          </p:nvPr>
        </p:nvSpPr>
        <p:spPr/>
        <p:txBody>
          <a:bodyPr>
            <a:normAutofit/>
          </a:bodyPr>
          <a:lstStyle/>
          <a:p>
            <a:pPr marL="0" indent="0">
              <a:buNone/>
            </a:pPr>
            <a:r>
              <a:rPr lang="en-US" sz="2200" b="1" dirty="0">
                <a:solidFill>
                  <a:srgbClr val="C00000"/>
                </a:solidFill>
              </a:rPr>
              <a:t>Cloud Services</a:t>
            </a:r>
          </a:p>
          <a:p>
            <a:pPr marL="0" indent="0">
              <a:buNone/>
            </a:pPr>
            <a:endParaRPr lang="en-IN" sz="2200" dirty="0"/>
          </a:p>
        </p:txBody>
      </p:sp>
      <p:sp>
        <p:nvSpPr>
          <p:cNvPr id="4" name="Date Placeholder 3">
            <a:extLst>
              <a:ext uri="{FF2B5EF4-FFF2-40B4-BE49-F238E27FC236}">
                <a16:creationId xmlns:a16="http://schemas.microsoft.com/office/drawing/2014/main" id="{2C2E522A-CCB8-E8CC-D40B-919BF945B6FE}"/>
              </a:ext>
            </a:extLst>
          </p:cNvPr>
          <p:cNvSpPr>
            <a:spLocks noGrp="1"/>
          </p:cNvSpPr>
          <p:nvPr>
            <p:ph type="dt" sz="half" idx="10"/>
          </p:nvPr>
        </p:nvSpPr>
        <p:spPr/>
        <p:txBody>
          <a:bodyPr/>
          <a:lstStyle/>
          <a:p>
            <a:fld id="{F60EE134-8ACB-47BF-A70D-F72A424DD62B}" type="datetime1">
              <a:rPr lang="en-IN" smtClean="0"/>
              <a:t>07-10-2024</a:t>
            </a:fld>
            <a:endParaRPr lang="en-IN" dirty="0"/>
          </a:p>
        </p:txBody>
      </p:sp>
      <p:sp>
        <p:nvSpPr>
          <p:cNvPr id="5" name="Footer Placeholder 4">
            <a:extLst>
              <a:ext uri="{FF2B5EF4-FFF2-40B4-BE49-F238E27FC236}">
                <a16:creationId xmlns:a16="http://schemas.microsoft.com/office/drawing/2014/main" id="{EC780EDC-EA54-0711-CB56-DCA32FFBC858}"/>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73DC6451-32A4-68A0-DDF0-3DBC1E8A00AE}"/>
              </a:ext>
            </a:extLst>
          </p:cNvPr>
          <p:cNvSpPr>
            <a:spLocks noGrp="1"/>
          </p:cNvSpPr>
          <p:nvPr>
            <p:ph type="sldNum" sz="quarter" idx="12"/>
          </p:nvPr>
        </p:nvSpPr>
        <p:spPr/>
        <p:txBody>
          <a:bodyPr/>
          <a:lstStyle/>
          <a:p>
            <a:fld id="{109FE641-3CB4-439D-91EC-AFED2D1D9C79}" type="slidenum">
              <a:rPr lang="en-IN" smtClean="0"/>
              <a:pPr/>
              <a:t>59</a:t>
            </a:fld>
            <a:endParaRPr lang="en-IN" dirty="0"/>
          </a:p>
        </p:txBody>
      </p:sp>
      <p:pic>
        <p:nvPicPr>
          <p:cNvPr id="7" name="Picture 2">
            <a:extLst>
              <a:ext uri="{FF2B5EF4-FFF2-40B4-BE49-F238E27FC236}">
                <a16:creationId xmlns:a16="http://schemas.microsoft.com/office/drawing/2014/main" id="{F25AE48D-3AE5-9A31-33FF-690DAF35C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000" y="987650"/>
            <a:ext cx="7901852" cy="526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433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4178" y="945445"/>
            <a:ext cx="11943644" cy="6248400"/>
          </a:xfrm>
        </p:spPr>
        <p:txBody>
          <a:bodyPr>
            <a:normAutofit/>
          </a:bodyPr>
          <a:lstStyle/>
          <a:p>
            <a:pPr marL="0" indent="0" algn="just">
              <a:buNone/>
            </a:pPr>
            <a:r>
              <a:rPr lang="en-US" sz="2000" b="1" dirty="0">
                <a:solidFill>
                  <a:srgbClr val="CC0000"/>
                </a:solidFill>
              </a:rPr>
              <a:t>The key functionality is given as follows: </a:t>
            </a:r>
          </a:p>
          <a:p>
            <a:pPr algn="just">
              <a:buFont typeface="Wingdings" panose="05000000000000000000" pitchFamily="2" charset="2"/>
              <a:buChar char="Ø"/>
            </a:pPr>
            <a:r>
              <a:rPr lang="en-US" dirty="0"/>
              <a:t>Secure, reliable collection, storage, analysis, and publishing of M2M and IoT data that scales to millions of users and billions of devices as needed </a:t>
            </a:r>
          </a:p>
          <a:p>
            <a:pPr algn="just">
              <a:buFont typeface="Wingdings" panose="05000000000000000000" pitchFamily="2" charset="2"/>
              <a:buChar char="Ø"/>
            </a:pPr>
            <a:r>
              <a:rPr lang="en-US" sz="2000" dirty="0"/>
              <a:t>A rules engine that processes data in near real time that powers sophisticated alerting functionality in applications </a:t>
            </a:r>
          </a:p>
          <a:p>
            <a:pPr algn="just">
              <a:buFont typeface="Wingdings" panose="05000000000000000000" pitchFamily="2" charset="2"/>
              <a:buChar char="Ø"/>
            </a:pPr>
            <a:r>
              <a:rPr lang="en-US" sz="2000" dirty="0"/>
              <a:t>Industry standard protocols for collecting data from devices including CoAP and MQTT as well as support for custom protocols </a:t>
            </a:r>
          </a:p>
          <a:p>
            <a:pPr algn="just">
              <a:buFont typeface="Wingdings" panose="05000000000000000000" pitchFamily="2" charset="2"/>
              <a:buChar char="Ø"/>
            </a:pPr>
            <a:r>
              <a:rPr lang="en-US" sz="2000" dirty="0"/>
              <a:t>REST API that supports both pushing data to applications and applications pulling data on-demand</a:t>
            </a:r>
          </a:p>
          <a:p>
            <a:pPr algn="just">
              <a:buFont typeface="Wingdings" panose="05000000000000000000" pitchFamily="2" charset="2"/>
              <a:buChar char="Ø"/>
            </a:pPr>
            <a:r>
              <a:rPr lang="en-US" sz="2000" dirty="0"/>
              <a:t>The Swisscom M2M AEP offers the following features: </a:t>
            </a:r>
          </a:p>
          <a:p>
            <a:pPr algn="just">
              <a:buFont typeface="Wingdings" panose="05000000000000000000" pitchFamily="2" charset="2"/>
              <a:buChar char="Ø"/>
            </a:pPr>
            <a:r>
              <a:rPr lang="en-US" sz="2000" dirty="0"/>
              <a:t>Comfortable remote management of device firmware with a centralized management platform </a:t>
            </a:r>
          </a:p>
          <a:p>
            <a:pPr algn="just">
              <a:buFont typeface="Wingdings" panose="05000000000000000000" pitchFamily="2" charset="2"/>
              <a:buChar char="Ø"/>
            </a:pPr>
            <a:r>
              <a:rPr lang="en-US" sz="2000" dirty="0"/>
              <a:t>Secure storage of all sensor and device data in the cloud </a:t>
            </a:r>
          </a:p>
          <a:p>
            <a:pPr algn="just">
              <a:buFont typeface="Wingdings" panose="05000000000000000000" pitchFamily="2" charset="2"/>
              <a:buChar char="Ø"/>
            </a:pPr>
            <a:r>
              <a:rPr lang="en-US" sz="2000" dirty="0"/>
              <a:t>Easy monitoring of saved data, reports, and warnings on the basis of graphical user interfaces (GUIs) or programming interfaces (by means of XML and JSON) </a:t>
            </a:r>
          </a:p>
          <a:p>
            <a:pPr algn="just">
              <a:buFont typeface="Wingdings" panose="05000000000000000000" pitchFamily="2" charset="2"/>
              <a:buChar char="Ø"/>
            </a:pPr>
            <a:r>
              <a:rPr lang="en-US" sz="2000" dirty="0"/>
              <a:t>An intuitive platform that allows to efficiently use already available applications and to quickly develop newer applications</a:t>
            </a:r>
          </a:p>
        </p:txBody>
      </p:sp>
      <p:sp>
        <p:nvSpPr>
          <p:cNvPr id="2" name="Title 1">
            <a:extLst>
              <a:ext uri="{FF2B5EF4-FFF2-40B4-BE49-F238E27FC236}">
                <a16:creationId xmlns:a16="http://schemas.microsoft.com/office/drawing/2014/main" id="{C362C37C-FCC5-7DE7-7840-FB388EADF828}"/>
              </a:ext>
            </a:extLst>
          </p:cNvPr>
          <p:cNvSpPr>
            <a:spLocks noGrp="1"/>
          </p:cNvSpPr>
          <p:nvPr>
            <p:ph type="title"/>
          </p:nvPr>
        </p:nvSpPr>
        <p:spPr>
          <a:xfrm>
            <a:off x="180000" y="0"/>
            <a:ext cx="11833200" cy="900000"/>
          </a:xfrm>
        </p:spPr>
        <p:txBody>
          <a:bodyPr>
            <a:normAutofit/>
          </a:bodyPr>
          <a:lstStyle/>
          <a:p>
            <a:r>
              <a:rPr lang="en-US" sz="2800" b="1" dirty="0" err="1"/>
              <a:t>IoT</a:t>
            </a:r>
            <a:r>
              <a:rPr lang="en-US" sz="2800" b="1" dirty="0"/>
              <a:t> and M2M sensor data platform by </a:t>
            </a:r>
            <a:r>
              <a:rPr lang="en-US" sz="2800" b="1" dirty="0" err="1"/>
              <a:t>AerCloud</a:t>
            </a:r>
            <a:r>
              <a:rPr lang="en-US" sz="2800" b="1" dirty="0"/>
              <a:t> </a:t>
            </a:r>
            <a:endParaRPr lang="en-US" sz="2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5397-7574-C7A9-BB6D-7DE3672AC38C}"/>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4DA3376C-CC16-EFD7-6346-3D3D7B9E1BB0}"/>
              </a:ext>
            </a:extLst>
          </p:cNvPr>
          <p:cNvSpPr>
            <a:spLocks noGrp="1"/>
          </p:cNvSpPr>
          <p:nvPr>
            <p:ph idx="1"/>
          </p:nvPr>
        </p:nvSpPr>
        <p:spPr>
          <a:xfrm>
            <a:off x="180000" y="1080000"/>
            <a:ext cx="11833200" cy="5416334"/>
          </a:xfrm>
        </p:spPr>
        <p:txBody>
          <a:bodyPr>
            <a:noAutofit/>
          </a:bodyPr>
          <a:lstStyle/>
          <a:p>
            <a:pPr marL="0" indent="0" algn="just">
              <a:buNone/>
            </a:pPr>
            <a:r>
              <a:rPr lang="en-US" sz="2000" b="1" dirty="0">
                <a:solidFill>
                  <a:srgbClr val="C00000"/>
                </a:solidFill>
              </a:rPr>
              <a:t>1. Software as a Service (SaaS)</a:t>
            </a:r>
          </a:p>
          <a:p>
            <a:pPr marL="355600" indent="-355600" algn="just">
              <a:buFont typeface="Wingdings" panose="05000000000000000000" pitchFamily="2" charset="2"/>
              <a:buChar char="v"/>
            </a:pPr>
            <a:r>
              <a:rPr lang="en-US" sz="1800" dirty="0"/>
              <a:t>The capability provided to the consumer to use the provider’s applications running on a cloud infrastructure.</a:t>
            </a:r>
          </a:p>
          <a:p>
            <a:pPr marL="355600" indent="-355600" algn="just">
              <a:buFont typeface="Wingdings" panose="05000000000000000000" pitchFamily="2" charset="2"/>
              <a:buChar char="v"/>
            </a:pPr>
            <a:r>
              <a:rPr lang="en-US" sz="1800" dirty="0"/>
              <a:t>The applications are accessible from various client devices through either a thin client interface, such as a web browser (e.g. web-based email), or a program interface. </a:t>
            </a:r>
          </a:p>
          <a:p>
            <a:pPr marL="355600" indent="-355600" algn="just">
              <a:buFont typeface="Wingdings" panose="05000000000000000000" pitchFamily="2" charset="2"/>
              <a:buChar char="v"/>
            </a:pPr>
            <a:r>
              <a:rPr lang="en-US" sz="1800" dirty="0"/>
              <a:t>The consumer does not manage or control the underlying cloud infrastructure including network, servers and operating systems.</a:t>
            </a:r>
          </a:p>
          <a:p>
            <a:pPr marL="355600" indent="-355600" algn="just">
              <a:buFont typeface="Wingdings" panose="05000000000000000000" pitchFamily="2" charset="2"/>
              <a:buChar char="v"/>
            </a:pPr>
            <a:r>
              <a:rPr lang="en-US" sz="1800" dirty="0"/>
              <a:t>Have control over only certain user-specific application configuration settings.</a:t>
            </a:r>
          </a:p>
          <a:p>
            <a:pPr marL="355600" indent="-355600" algn="just">
              <a:buFont typeface="Wingdings" panose="05000000000000000000" pitchFamily="2" charset="2"/>
              <a:buChar char="v"/>
            </a:pPr>
            <a:r>
              <a:rPr lang="en-US" sz="1800" dirty="0"/>
              <a:t>The consumers of SaaS can be</a:t>
            </a:r>
          </a:p>
          <a:p>
            <a:pPr marL="627063" lvl="2" indent="-271463" algn="just">
              <a:buFont typeface="Wingdings" panose="05000000000000000000" pitchFamily="2" charset="2"/>
              <a:buChar char="ü"/>
            </a:pPr>
            <a:r>
              <a:rPr lang="en-US" dirty="0"/>
              <a:t>Organizations that provide access to software applications, </a:t>
            </a:r>
          </a:p>
          <a:p>
            <a:pPr marL="627063" lvl="2" indent="-271463" algn="just">
              <a:buFont typeface="Wingdings" panose="05000000000000000000" pitchFamily="2" charset="2"/>
              <a:buChar char="ü"/>
            </a:pPr>
            <a:r>
              <a:rPr lang="en-US" dirty="0"/>
              <a:t>End users who directly use software applications</a:t>
            </a:r>
          </a:p>
          <a:p>
            <a:pPr marL="627063" lvl="2" indent="-271463" algn="just">
              <a:buFont typeface="Wingdings" panose="05000000000000000000" pitchFamily="2" charset="2"/>
              <a:buChar char="ü"/>
            </a:pPr>
            <a:r>
              <a:rPr lang="en-US" dirty="0"/>
              <a:t>Software application administrators who configure applications for end-users.</a:t>
            </a:r>
          </a:p>
          <a:p>
            <a:pPr marL="355600" indent="-355600" algn="just">
              <a:buFont typeface="Wingdings" panose="05000000000000000000" pitchFamily="2" charset="2"/>
              <a:buChar char="v"/>
            </a:pPr>
            <a:r>
              <a:rPr lang="en-US" sz="1800" dirty="0"/>
              <a:t>SaaS consumers can be billed based on</a:t>
            </a:r>
          </a:p>
          <a:p>
            <a:pPr marL="627063" lvl="2" indent="-271463" algn="just">
              <a:buFont typeface="Wingdings" panose="05000000000000000000" pitchFamily="2" charset="2"/>
              <a:buChar char="ü"/>
            </a:pPr>
            <a:r>
              <a:rPr lang="en-US" dirty="0"/>
              <a:t>The number of end users, </a:t>
            </a:r>
          </a:p>
          <a:p>
            <a:pPr marL="627063" lvl="2" indent="-271463" algn="just">
              <a:buFont typeface="Wingdings" panose="05000000000000000000" pitchFamily="2" charset="2"/>
              <a:buChar char="ü"/>
            </a:pPr>
            <a:r>
              <a:rPr lang="en-US" dirty="0"/>
              <a:t>The time of use, </a:t>
            </a:r>
          </a:p>
          <a:p>
            <a:pPr marL="627063" lvl="2" indent="-271463" algn="just">
              <a:buFont typeface="Wingdings" panose="05000000000000000000" pitchFamily="2" charset="2"/>
              <a:buChar char="ü"/>
            </a:pPr>
            <a:r>
              <a:rPr lang="en-US" dirty="0"/>
              <a:t>The network bandwidth consumed, </a:t>
            </a:r>
          </a:p>
          <a:p>
            <a:pPr marL="627063" lvl="2" indent="-271463" algn="just">
              <a:buFont typeface="Wingdings" panose="05000000000000000000" pitchFamily="2" charset="2"/>
              <a:buChar char="ü"/>
            </a:pPr>
            <a:r>
              <a:rPr lang="en-US" dirty="0"/>
              <a:t>The amount of data stored</a:t>
            </a:r>
          </a:p>
        </p:txBody>
      </p:sp>
      <p:sp>
        <p:nvSpPr>
          <p:cNvPr id="4" name="Date Placeholder 3">
            <a:extLst>
              <a:ext uri="{FF2B5EF4-FFF2-40B4-BE49-F238E27FC236}">
                <a16:creationId xmlns:a16="http://schemas.microsoft.com/office/drawing/2014/main" id="{8410F955-F9BE-A05F-CC35-1F250F58062B}"/>
              </a:ext>
            </a:extLst>
          </p:cNvPr>
          <p:cNvSpPr>
            <a:spLocks noGrp="1"/>
          </p:cNvSpPr>
          <p:nvPr>
            <p:ph type="dt" sz="half" idx="10"/>
          </p:nvPr>
        </p:nvSpPr>
        <p:spPr/>
        <p:txBody>
          <a:bodyPr/>
          <a:lstStyle/>
          <a:p>
            <a:fld id="{88C75BA5-F4F2-4B6B-B4F1-93892B8148BA}" type="datetime1">
              <a:rPr lang="en-IN" smtClean="0"/>
              <a:t>07-10-2024</a:t>
            </a:fld>
            <a:endParaRPr lang="en-IN" dirty="0"/>
          </a:p>
        </p:txBody>
      </p:sp>
      <p:sp>
        <p:nvSpPr>
          <p:cNvPr id="5" name="Footer Placeholder 4">
            <a:extLst>
              <a:ext uri="{FF2B5EF4-FFF2-40B4-BE49-F238E27FC236}">
                <a16:creationId xmlns:a16="http://schemas.microsoft.com/office/drawing/2014/main" id="{3D0B9CAC-3129-1C36-1E8D-AC4F4222876D}"/>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6FEA4C7F-130D-996D-C520-D7BC68F58EF6}"/>
              </a:ext>
            </a:extLst>
          </p:cNvPr>
          <p:cNvSpPr>
            <a:spLocks noGrp="1"/>
          </p:cNvSpPr>
          <p:nvPr>
            <p:ph type="sldNum" sz="quarter" idx="12"/>
          </p:nvPr>
        </p:nvSpPr>
        <p:spPr/>
        <p:txBody>
          <a:bodyPr/>
          <a:lstStyle/>
          <a:p>
            <a:fld id="{109FE641-3CB4-439D-91EC-AFED2D1D9C79}" type="slidenum">
              <a:rPr lang="en-IN" smtClean="0"/>
              <a:pPr/>
              <a:t>60</a:t>
            </a:fld>
            <a:endParaRPr lang="en-IN" dirty="0"/>
          </a:p>
        </p:txBody>
      </p:sp>
    </p:spTree>
    <p:extLst>
      <p:ext uri="{BB962C8B-B14F-4D97-AF65-F5344CB8AC3E}">
        <p14:creationId xmlns:p14="http://schemas.microsoft.com/office/powerpoint/2010/main" val="1587140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F9976-3343-7F5A-6FDC-85BEBE3FE8D0}"/>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2335242A-EC8F-CA41-1758-D758EA9EED76}"/>
              </a:ext>
            </a:extLst>
          </p:cNvPr>
          <p:cNvSpPr>
            <a:spLocks noGrp="1"/>
          </p:cNvSpPr>
          <p:nvPr>
            <p:ph idx="1"/>
          </p:nvPr>
        </p:nvSpPr>
        <p:spPr/>
        <p:txBody>
          <a:bodyPr>
            <a:normAutofit/>
          </a:bodyPr>
          <a:lstStyle/>
          <a:p>
            <a:pPr marL="0" indent="0" algn="just">
              <a:lnSpc>
                <a:spcPct val="114000"/>
              </a:lnSpc>
              <a:spcBef>
                <a:spcPts val="0"/>
              </a:spcBef>
              <a:buNone/>
            </a:pPr>
            <a:r>
              <a:rPr lang="en-US" sz="2200" b="1" dirty="0">
                <a:solidFill>
                  <a:srgbClr val="C00000"/>
                </a:solidFill>
              </a:rPr>
              <a:t>2. Platform as a Service (PaaS)</a:t>
            </a:r>
          </a:p>
          <a:p>
            <a:pPr marL="355600" indent="-355600" algn="just">
              <a:lnSpc>
                <a:spcPct val="114000"/>
              </a:lnSpc>
              <a:spcBef>
                <a:spcPts val="0"/>
              </a:spcBef>
              <a:buFont typeface="Wingdings" panose="05000000000000000000" pitchFamily="2" charset="2"/>
              <a:buChar char="v"/>
            </a:pPr>
            <a:r>
              <a:rPr lang="en-US" sz="2200" dirty="0"/>
              <a:t>The capability provided to the consumer is to deploy onto the cloud infrastructure consumer-created or acquired applications created using programming languages, libraries, services, and tools supported by the provider.</a:t>
            </a:r>
          </a:p>
          <a:p>
            <a:pPr marL="355600" indent="-355600" algn="just">
              <a:lnSpc>
                <a:spcPct val="114000"/>
              </a:lnSpc>
              <a:spcBef>
                <a:spcPts val="0"/>
              </a:spcBef>
              <a:buFont typeface="Wingdings" panose="05000000000000000000" pitchFamily="2" charset="2"/>
              <a:buChar char="v"/>
            </a:pPr>
            <a:r>
              <a:rPr lang="en-US" sz="2200" dirty="0"/>
              <a:t>The consumer does not manage or control the underlying cloud infrastructure but has control over the deployed applications and possibly configuration settings for the application-hosting environment.</a:t>
            </a:r>
          </a:p>
          <a:p>
            <a:pPr marL="0" indent="0" algn="just">
              <a:lnSpc>
                <a:spcPct val="114000"/>
              </a:lnSpc>
              <a:spcBef>
                <a:spcPts val="0"/>
              </a:spcBef>
              <a:buNone/>
            </a:pPr>
            <a:endParaRPr lang="en-US" sz="2200" dirty="0"/>
          </a:p>
          <a:p>
            <a:pPr marL="355600" indent="-355600" algn="just">
              <a:lnSpc>
                <a:spcPct val="114000"/>
              </a:lnSpc>
              <a:spcBef>
                <a:spcPts val="0"/>
              </a:spcBef>
              <a:buFont typeface="Wingdings" panose="05000000000000000000" pitchFamily="2" charset="2"/>
              <a:buChar char="v"/>
            </a:pPr>
            <a:r>
              <a:rPr lang="en-US" sz="2200" dirty="0"/>
              <a:t>PaaS consumers can be</a:t>
            </a:r>
          </a:p>
          <a:p>
            <a:pPr marL="723900" lvl="2" indent="-368300" algn="just">
              <a:lnSpc>
                <a:spcPct val="114000"/>
              </a:lnSpc>
              <a:spcBef>
                <a:spcPts val="0"/>
              </a:spcBef>
              <a:buFont typeface="Wingdings" panose="05000000000000000000" pitchFamily="2" charset="2"/>
              <a:buChar char="ü"/>
            </a:pPr>
            <a:r>
              <a:rPr lang="en-US" sz="2200" dirty="0"/>
              <a:t>Application developers who design and implement application software,</a:t>
            </a:r>
          </a:p>
          <a:p>
            <a:pPr marL="723900" lvl="2" indent="-368300" algn="just">
              <a:lnSpc>
                <a:spcPct val="114000"/>
              </a:lnSpc>
              <a:spcBef>
                <a:spcPts val="0"/>
              </a:spcBef>
              <a:buFont typeface="Wingdings" panose="05000000000000000000" pitchFamily="2" charset="2"/>
              <a:buChar char="ü"/>
            </a:pPr>
            <a:r>
              <a:rPr lang="en-US" sz="2200" dirty="0"/>
              <a:t>Application testers who run and test applications in cloud-based environments,</a:t>
            </a:r>
          </a:p>
          <a:p>
            <a:pPr marL="723900" lvl="2" indent="-368300" algn="just">
              <a:lnSpc>
                <a:spcPct val="114000"/>
              </a:lnSpc>
              <a:spcBef>
                <a:spcPts val="0"/>
              </a:spcBef>
              <a:buFont typeface="Wingdings" panose="05000000000000000000" pitchFamily="2" charset="2"/>
              <a:buChar char="ü"/>
            </a:pPr>
            <a:r>
              <a:rPr lang="en-US" sz="2200" dirty="0"/>
              <a:t>Application deployers who publish applications into the cloud, and </a:t>
            </a:r>
          </a:p>
          <a:p>
            <a:pPr marL="723900" lvl="2" indent="-368300" algn="just">
              <a:lnSpc>
                <a:spcPct val="114000"/>
              </a:lnSpc>
              <a:spcBef>
                <a:spcPts val="0"/>
              </a:spcBef>
              <a:buFont typeface="Wingdings" panose="05000000000000000000" pitchFamily="2" charset="2"/>
              <a:buChar char="ü"/>
            </a:pPr>
            <a:r>
              <a:rPr lang="en-US" sz="2200" dirty="0"/>
              <a:t>Application administrators who configure and monitor application performance.</a:t>
            </a:r>
          </a:p>
        </p:txBody>
      </p:sp>
      <p:sp>
        <p:nvSpPr>
          <p:cNvPr id="4" name="Date Placeholder 3">
            <a:extLst>
              <a:ext uri="{FF2B5EF4-FFF2-40B4-BE49-F238E27FC236}">
                <a16:creationId xmlns:a16="http://schemas.microsoft.com/office/drawing/2014/main" id="{5EA739E3-1DE2-97DB-D941-7BC64CEDD235}"/>
              </a:ext>
            </a:extLst>
          </p:cNvPr>
          <p:cNvSpPr>
            <a:spLocks noGrp="1"/>
          </p:cNvSpPr>
          <p:nvPr>
            <p:ph type="dt" sz="half" idx="10"/>
          </p:nvPr>
        </p:nvSpPr>
        <p:spPr/>
        <p:txBody>
          <a:bodyPr/>
          <a:lstStyle/>
          <a:p>
            <a:fld id="{225E1DB7-734E-4F3D-BF55-3D6A5CCAD0A7}" type="datetime1">
              <a:rPr lang="en-IN" smtClean="0"/>
              <a:t>07-10-2024</a:t>
            </a:fld>
            <a:endParaRPr lang="en-IN" dirty="0"/>
          </a:p>
        </p:txBody>
      </p:sp>
      <p:sp>
        <p:nvSpPr>
          <p:cNvPr id="5" name="Footer Placeholder 4">
            <a:extLst>
              <a:ext uri="{FF2B5EF4-FFF2-40B4-BE49-F238E27FC236}">
                <a16:creationId xmlns:a16="http://schemas.microsoft.com/office/drawing/2014/main" id="{B201DF02-2C42-7100-C80E-BB7685C39493}"/>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FD1E27FE-4E68-635E-20D4-02B2EE074F21}"/>
              </a:ext>
            </a:extLst>
          </p:cNvPr>
          <p:cNvSpPr>
            <a:spLocks noGrp="1"/>
          </p:cNvSpPr>
          <p:nvPr>
            <p:ph type="sldNum" sz="quarter" idx="12"/>
          </p:nvPr>
        </p:nvSpPr>
        <p:spPr/>
        <p:txBody>
          <a:bodyPr/>
          <a:lstStyle/>
          <a:p>
            <a:fld id="{109FE641-3CB4-439D-91EC-AFED2D1D9C79}" type="slidenum">
              <a:rPr lang="en-IN" smtClean="0"/>
              <a:pPr/>
              <a:t>61</a:t>
            </a:fld>
            <a:endParaRPr lang="en-IN" dirty="0"/>
          </a:p>
        </p:txBody>
      </p:sp>
    </p:spTree>
    <p:extLst>
      <p:ext uri="{BB962C8B-B14F-4D97-AF65-F5344CB8AC3E}">
        <p14:creationId xmlns:p14="http://schemas.microsoft.com/office/powerpoint/2010/main" val="157869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738B-390D-4B79-F1A2-D50E3DAD3043}"/>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2536F794-A0C6-A639-8BF5-F90BC838078B}"/>
              </a:ext>
            </a:extLst>
          </p:cNvPr>
          <p:cNvSpPr>
            <a:spLocks noGrp="1"/>
          </p:cNvSpPr>
          <p:nvPr>
            <p:ph idx="1"/>
          </p:nvPr>
        </p:nvSpPr>
        <p:spPr/>
        <p:txBody>
          <a:bodyPr>
            <a:normAutofit/>
          </a:bodyPr>
          <a:lstStyle/>
          <a:p>
            <a:pPr marL="228600" marR="0" lvl="2" indent="-228600" algn="l" defTabSz="914400" rtl="0" eaLnBrk="1" fontAlgn="auto" latinLnBrk="0" hangingPunct="1">
              <a:lnSpc>
                <a:spcPct val="114000"/>
              </a:lnSpc>
              <a:spcBef>
                <a:spcPts val="500"/>
              </a:spcBef>
              <a:spcAft>
                <a:spcPts val="0"/>
              </a:spcAft>
              <a:buClrTx/>
              <a:buSzTx/>
              <a:buFont typeface="Wingdings" panose="05000000000000000000" pitchFamily="2" charset="2"/>
              <a:buChar char="Ø"/>
              <a:tabLst/>
              <a:defRPr/>
            </a:pPr>
            <a:r>
              <a:rPr lang="en-US" sz="2200" dirty="0"/>
              <a:t> </a:t>
            </a:r>
            <a:r>
              <a:rPr kumimoji="0" lang="en-US" sz="2200" b="0" i="0" u="none" strike="noStrike" kern="1200" cap="none" spc="0" normalizeH="0" baseline="0" noProof="0" dirty="0">
                <a:ln>
                  <a:noFill/>
                </a:ln>
                <a:solidFill>
                  <a:srgbClr val="001746"/>
                </a:solidFill>
                <a:effectLst/>
                <a:uLnTx/>
                <a:uFillTx/>
              </a:rPr>
              <a:t>PaaS consumers can be billed according to</a:t>
            </a:r>
          </a:p>
          <a:p>
            <a:pPr marL="1143000" marR="0" lvl="4" indent="-228600" algn="l" defTabSz="914400" rtl="0" eaLnBrk="1" fontAlgn="auto" latinLnBrk="0" hangingPunct="1">
              <a:lnSpc>
                <a:spcPct val="114000"/>
              </a:lnSpc>
              <a:spcBef>
                <a:spcPts val="50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srgbClr val="001746"/>
                </a:solidFill>
                <a:effectLst/>
                <a:uLnTx/>
                <a:uFillTx/>
              </a:rPr>
              <a:t> Processing, </a:t>
            </a:r>
          </a:p>
          <a:p>
            <a:pPr marL="1143000" marR="0" lvl="4" indent="-228600" algn="l" defTabSz="914400" rtl="0" eaLnBrk="1" fontAlgn="auto" latinLnBrk="0" hangingPunct="1">
              <a:lnSpc>
                <a:spcPct val="114000"/>
              </a:lnSpc>
              <a:spcBef>
                <a:spcPts val="50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srgbClr val="001746"/>
                </a:solidFill>
                <a:effectLst/>
                <a:uLnTx/>
                <a:uFillTx/>
              </a:rPr>
              <a:t> Database storage and </a:t>
            </a:r>
          </a:p>
          <a:p>
            <a:pPr marL="1143000" marR="0" lvl="4" indent="-228600" algn="l" defTabSz="914400" rtl="0" eaLnBrk="1" fontAlgn="auto" latinLnBrk="0" hangingPunct="1">
              <a:lnSpc>
                <a:spcPct val="114000"/>
              </a:lnSpc>
              <a:spcBef>
                <a:spcPts val="500"/>
              </a:spcBef>
              <a:spcAft>
                <a:spcPts val="0"/>
              </a:spcAft>
              <a:buClrTx/>
              <a:buSzTx/>
              <a:buFont typeface="Wingdings" panose="05000000000000000000" pitchFamily="2" charset="2"/>
              <a:buChar char="Ø"/>
              <a:tabLst/>
              <a:defRPr/>
            </a:pPr>
            <a:r>
              <a:rPr kumimoji="0" lang="en-US" sz="2200" b="0" i="0" u="none" strike="noStrike" kern="1200" cap="none" spc="0" normalizeH="0" baseline="0" noProof="0" dirty="0">
                <a:ln>
                  <a:noFill/>
                </a:ln>
                <a:solidFill>
                  <a:srgbClr val="001746"/>
                </a:solidFill>
                <a:effectLst/>
                <a:uLnTx/>
                <a:uFillTx/>
              </a:rPr>
              <a:t> Network resources </a:t>
            </a:r>
          </a:p>
          <a:p>
            <a:pPr marL="0" marR="0" lvl="2" indent="0" algn="l" defTabSz="914400" rtl="0" eaLnBrk="1" fontAlgn="auto" latinLnBrk="0" hangingPunct="1">
              <a:lnSpc>
                <a:spcPct val="114000"/>
              </a:lnSpc>
              <a:spcBef>
                <a:spcPts val="5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001746"/>
                </a:solidFill>
                <a:effectLst/>
                <a:uLnTx/>
                <a:uFillTx/>
              </a:rPr>
              <a:t>	consumed by the PaaS application</a:t>
            </a:r>
          </a:p>
          <a:p>
            <a:pPr>
              <a:lnSpc>
                <a:spcPct val="114000"/>
              </a:lnSpc>
              <a:buFont typeface="Wingdings" panose="05000000000000000000" pitchFamily="2" charset="2"/>
              <a:buChar char="Ø"/>
            </a:pPr>
            <a:endParaRPr lang="en-US" sz="2200" dirty="0"/>
          </a:p>
          <a:p>
            <a:pPr>
              <a:lnSpc>
                <a:spcPct val="114000"/>
              </a:lnSpc>
              <a:buFont typeface="Wingdings" panose="05000000000000000000" pitchFamily="2" charset="2"/>
              <a:buChar char="Ø"/>
            </a:pPr>
            <a:r>
              <a:rPr lang="en-US" sz="2200" dirty="0"/>
              <a:t>The PaaS Cloud Provider typically also supports PaaS Cloud Consumer by providing tools such as:</a:t>
            </a:r>
          </a:p>
          <a:p>
            <a:pPr lvl="2">
              <a:lnSpc>
                <a:spcPct val="114000"/>
              </a:lnSpc>
              <a:buFont typeface="Wingdings" panose="05000000000000000000" pitchFamily="2" charset="2"/>
              <a:buChar char="Ø"/>
            </a:pPr>
            <a:r>
              <a:rPr lang="en-US" sz="2200" dirty="0"/>
              <a:t> Integrated development environments (IDEs), </a:t>
            </a:r>
          </a:p>
          <a:p>
            <a:pPr lvl="2">
              <a:lnSpc>
                <a:spcPct val="114000"/>
              </a:lnSpc>
              <a:buFont typeface="Wingdings" panose="05000000000000000000" pitchFamily="2" charset="2"/>
              <a:buChar char="Ø"/>
            </a:pPr>
            <a:r>
              <a:rPr lang="en-US" sz="2200" dirty="0"/>
              <a:t> Development version of cloud software, </a:t>
            </a:r>
          </a:p>
          <a:p>
            <a:pPr lvl="2">
              <a:lnSpc>
                <a:spcPct val="114000"/>
              </a:lnSpc>
              <a:buFont typeface="Wingdings" panose="05000000000000000000" pitchFamily="2" charset="2"/>
              <a:buChar char="Ø"/>
            </a:pPr>
            <a:r>
              <a:rPr lang="en-US" sz="2200" dirty="0"/>
              <a:t> Software development kits (SDKs), deployment and management tools. </a:t>
            </a:r>
            <a:endParaRPr lang="en-IN" sz="2200" dirty="0"/>
          </a:p>
        </p:txBody>
      </p:sp>
      <p:sp>
        <p:nvSpPr>
          <p:cNvPr id="4" name="Date Placeholder 3">
            <a:extLst>
              <a:ext uri="{FF2B5EF4-FFF2-40B4-BE49-F238E27FC236}">
                <a16:creationId xmlns:a16="http://schemas.microsoft.com/office/drawing/2014/main" id="{7D1AE0D2-CCE8-810E-7BDB-09D55978C084}"/>
              </a:ext>
            </a:extLst>
          </p:cNvPr>
          <p:cNvSpPr>
            <a:spLocks noGrp="1"/>
          </p:cNvSpPr>
          <p:nvPr>
            <p:ph type="dt" sz="half" idx="10"/>
          </p:nvPr>
        </p:nvSpPr>
        <p:spPr/>
        <p:txBody>
          <a:bodyPr/>
          <a:lstStyle/>
          <a:p>
            <a:fld id="{9ACB0E14-3C49-4AA0-965E-BAA6375D5DA4}" type="datetime1">
              <a:rPr lang="en-IN" smtClean="0"/>
              <a:t>07-10-2024</a:t>
            </a:fld>
            <a:endParaRPr lang="en-IN" dirty="0"/>
          </a:p>
        </p:txBody>
      </p:sp>
      <p:sp>
        <p:nvSpPr>
          <p:cNvPr id="5" name="Footer Placeholder 4">
            <a:extLst>
              <a:ext uri="{FF2B5EF4-FFF2-40B4-BE49-F238E27FC236}">
                <a16:creationId xmlns:a16="http://schemas.microsoft.com/office/drawing/2014/main" id="{9914C880-A685-31C7-551C-38012995A36B}"/>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43A9A120-900F-EEA6-2A00-FEDE1BF1484E}"/>
              </a:ext>
            </a:extLst>
          </p:cNvPr>
          <p:cNvSpPr>
            <a:spLocks noGrp="1"/>
          </p:cNvSpPr>
          <p:nvPr>
            <p:ph type="sldNum" sz="quarter" idx="12"/>
          </p:nvPr>
        </p:nvSpPr>
        <p:spPr/>
        <p:txBody>
          <a:bodyPr/>
          <a:lstStyle/>
          <a:p>
            <a:fld id="{109FE641-3CB4-439D-91EC-AFED2D1D9C79}" type="slidenum">
              <a:rPr lang="en-IN" smtClean="0"/>
              <a:pPr/>
              <a:t>62</a:t>
            </a:fld>
            <a:endParaRPr lang="en-IN" dirty="0"/>
          </a:p>
        </p:txBody>
      </p:sp>
    </p:spTree>
    <p:extLst>
      <p:ext uri="{BB962C8B-B14F-4D97-AF65-F5344CB8AC3E}">
        <p14:creationId xmlns:p14="http://schemas.microsoft.com/office/powerpoint/2010/main" val="3065066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3E1D-BFFA-30C3-55D2-73E33BB933D6}"/>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125F3236-A2F5-6286-F053-113A4E2A9D3B}"/>
              </a:ext>
            </a:extLst>
          </p:cNvPr>
          <p:cNvSpPr>
            <a:spLocks noGrp="1"/>
          </p:cNvSpPr>
          <p:nvPr>
            <p:ph idx="1"/>
          </p:nvPr>
        </p:nvSpPr>
        <p:spPr/>
        <p:txBody>
          <a:bodyPr>
            <a:normAutofit fontScale="92500" lnSpcReduction="10000"/>
          </a:bodyPr>
          <a:lstStyle/>
          <a:p>
            <a:pPr marL="0" indent="0" algn="just">
              <a:lnSpc>
                <a:spcPct val="134000"/>
              </a:lnSpc>
              <a:spcBef>
                <a:spcPts val="0"/>
              </a:spcBef>
              <a:buNone/>
            </a:pPr>
            <a:r>
              <a:rPr lang="en-US" sz="2200" b="1" dirty="0">
                <a:solidFill>
                  <a:srgbClr val="C00000"/>
                </a:solidFill>
              </a:rPr>
              <a:t>3. Infrastructure as a Service (IaaS)</a:t>
            </a:r>
          </a:p>
          <a:p>
            <a:pPr marL="355600" indent="-355600" algn="just">
              <a:lnSpc>
                <a:spcPct val="134000"/>
              </a:lnSpc>
              <a:spcBef>
                <a:spcPts val="0"/>
              </a:spcBef>
              <a:buFont typeface="Wingdings" panose="05000000000000000000" pitchFamily="2" charset="2"/>
              <a:buChar char="v"/>
            </a:pPr>
            <a:r>
              <a:rPr lang="en-US" dirty="0"/>
              <a:t>The capability provided to the consumer is to provide processing, storage, networks, and other fundamental computing resources where the consumer is able to deploy and run arbitrary software, which can include operating systems and applications.</a:t>
            </a:r>
          </a:p>
          <a:p>
            <a:pPr marL="355600" indent="-355600" algn="just">
              <a:lnSpc>
                <a:spcPct val="134000"/>
              </a:lnSpc>
              <a:spcBef>
                <a:spcPts val="0"/>
              </a:spcBef>
              <a:buFont typeface="Wingdings" panose="05000000000000000000" pitchFamily="2" charset="2"/>
              <a:buChar char="v"/>
            </a:pPr>
            <a:r>
              <a:rPr lang="en-US" dirty="0"/>
              <a:t>The consumer does not manage or control the underlying cloud infrastructure but has control over operating systems, storage, and deployed applications; and possibly limited control of select networking components (e.g., host firewalls).</a:t>
            </a:r>
          </a:p>
          <a:p>
            <a:pPr marL="355600" indent="-355600" algn="just">
              <a:lnSpc>
                <a:spcPct val="134000"/>
              </a:lnSpc>
              <a:spcBef>
                <a:spcPts val="0"/>
              </a:spcBef>
              <a:buFont typeface="Wingdings" panose="05000000000000000000" pitchFamily="2" charset="2"/>
              <a:buChar char="v"/>
            </a:pPr>
            <a:r>
              <a:rPr lang="en-US" dirty="0"/>
              <a:t> The consumers of IaaS can be </a:t>
            </a:r>
          </a:p>
          <a:p>
            <a:pPr marL="723900" lvl="2" indent="-368300" algn="just">
              <a:lnSpc>
                <a:spcPct val="134000"/>
              </a:lnSpc>
              <a:spcBef>
                <a:spcPts val="0"/>
              </a:spcBef>
              <a:buFont typeface="Wingdings" panose="05000000000000000000" pitchFamily="2" charset="2"/>
              <a:buChar char="ü"/>
            </a:pPr>
            <a:r>
              <a:rPr lang="en-US" sz="2400" dirty="0"/>
              <a:t>System developers, </a:t>
            </a:r>
          </a:p>
          <a:p>
            <a:pPr marL="723900" lvl="2" indent="-368300" algn="just">
              <a:lnSpc>
                <a:spcPct val="134000"/>
              </a:lnSpc>
              <a:spcBef>
                <a:spcPts val="0"/>
              </a:spcBef>
              <a:buFont typeface="Wingdings" panose="05000000000000000000" pitchFamily="2" charset="2"/>
              <a:buChar char="ü"/>
            </a:pPr>
            <a:r>
              <a:rPr lang="en-US" sz="2400" dirty="0"/>
              <a:t>System administrators and </a:t>
            </a:r>
          </a:p>
          <a:p>
            <a:pPr marL="723900" lvl="2" indent="-368300" algn="just">
              <a:lnSpc>
                <a:spcPct val="134000"/>
              </a:lnSpc>
              <a:spcBef>
                <a:spcPts val="0"/>
              </a:spcBef>
              <a:buFont typeface="Wingdings" panose="05000000000000000000" pitchFamily="2" charset="2"/>
              <a:buChar char="ü"/>
            </a:pPr>
            <a:r>
              <a:rPr lang="en-US" sz="2400" dirty="0"/>
              <a:t>IT managers who are interested in creating, installing, managing and monitoring services for IT infrastructure operations. </a:t>
            </a:r>
            <a:endParaRPr lang="en-IN" sz="2400" dirty="0"/>
          </a:p>
        </p:txBody>
      </p:sp>
      <p:sp>
        <p:nvSpPr>
          <p:cNvPr id="4" name="Date Placeholder 3">
            <a:extLst>
              <a:ext uri="{FF2B5EF4-FFF2-40B4-BE49-F238E27FC236}">
                <a16:creationId xmlns:a16="http://schemas.microsoft.com/office/drawing/2014/main" id="{DB180FAD-6D85-EF3F-DBE9-23B7CCDB406C}"/>
              </a:ext>
            </a:extLst>
          </p:cNvPr>
          <p:cNvSpPr>
            <a:spLocks noGrp="1"/>
          </p:cNvSpPr>
          <p:nvPr>
            <p:ph type="dt" sz="half" idx="10"/>
          </p:nvPr>
        </p:nvSpPr>
        <p:spPr/>
        <p:txBody>
          <a:bodyPr/>
          <a:lstStyle/>
          <a:p>
            <a:fld id="{369DD944-CF6C-403A-B302-89711724B12D}" type="datetime1">
              <a:rPr lang="en-IN" smtClean="0"/>
              <a:t>07-10-2024</a:t>
            </a:fld>
            <a:endParaRPr lang="en-IN" dirty="0"/>
          </a:p>
        </p:txBody>
      </p:sp>
      <p:sp>
        <p:nvSpPr>
          <p:cNvPr id="5" name="Footer Placeholder 4">
            <a:extLst>
              <a:ext uri="{FF2B5EF4-FFF2-40B4-BE49-F238E27FC236}">
                <a16:creationId xmlns:a16="http://schemas.microsoft.com/office/drawing/2014/main" id="{D0955598-7EDC-5301-DFCC-88527E15F664}"/>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3C753CD0-51EB-7DF9-2A36-C694EF5D6D38}"/>
              </a:ext>
            </a:extLst>
          </p:cNvPr>
          <p:cNvSpPr>
            <a:spLocks noGrp="1"/>
          </p:cNvSpPr>
          <p:nvPr>
            <p:ph type="sldNum" sz="quarter" idx="12"/>
          </p:nvPr>
        </p:nvSpPr>
        <p:spPr/>
        <p:txBody>
          <a:bodyPr/>
          <a:lstStyle/>
          <a:p>
            <a:fld id="{109FE641-3CB4-439D-91EC-AFED2D1D9C79}" type="slidenum">
              <a:rPr lang="en-IN" smtClean="0"/>
              <a:pPr/>
              <a:t>63</a:t>
            </a:fld>
            <a:endParaRPr lang="en-IN" dirty="0"/>
          </a:p>
        </p:txBody>
      </p:sp>
    </p:spTree>
    <p:extLst>
      <p:ext uri="{BB962C8B-B14F-4D97-AF65-F5344CB8AC3E}">
        <p14:creationId xmlns:p14="http://schemas.microsoft.com/office/powerpoint/2010/main" val="1851567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3786-B44C-F00A-AE96-9A486B4C5667}"/>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95A1E6C1-B76A-864E-9776-4AEDF7AA9270}"/>
              </a:ext>
            </a:extLst>
          </p:cNvPr>
          <p:cNvSpPr>
            <a:spLocks noGrp="1"/>
          </p:cNvSpPr>
          <p:nvPr>
            <p:ph idx="1"/>
          </p:nvPr>
        </p:nvSpPr>
        <p:spPr/>
        <p:txBody>
          <a:bodyPr>
            <a:noAutofit/>
          </a:bodyPr>
          <a:lstStyle/>
          <a:p>
            <a:pPr marL="355600" indent="-355600" algn="just">
              <a:lnSpc>
                <a:spcPct val="114000"/>
              </a:lnSpc>
              <a:spcBef>
                <a:spcPts val="0"/>
              </a:spcBef>
              <a:buFont typeface="Wingdings" panose="05000000000000000000" pitchFamily="2" charset="2"/>
              <a:buChar char="v"/>
            </a:pPr>
            <a:r>
              <a:rPr lang="en-US" sz="2200" dirty="0"/>
              <a:t>IaaS consumers are provisioned with the capabilities to access these computing resources and are billed according to:</a:t>
            </a:r>
          </a:p>
          <a:p>
            <a:pPr marL="698500" lvl="2" indent="-342900" algn="just">
              <a:lnSpc>
                <a:spcPct val="114000"/>
              </a:lnSpc>
              <a:spcBef>
                <a:spcPts val="0"/>
              </a:spcBef>
              <a:buFont typeface="Wingdings" panose="05000000000000000000" pitchFamily="2" charset="2"/>
              <a:buChar char="ü"/>
            </a:pPr>
            <a:r>
              <a:rPr lang="en-US" sz="2000" dirty="0"/>
              <a:t>The amount or duration of the resources consumed, such as CPU hours used by virtual computers, </a:t>
            </a:r>
          </a:p>
          <a:p>
            <a:pPr marL="698500" lvl="2" indent="-342900" algn="just">
              <a:lnSpc>
                <a:spcPct val="114000"/>
              </a:lnSpc>
              <a:spcBef>
                <a:spcPts val="0"/>
              </a:spcBef>
              <a:buFont typeface="Wingdings" panose="05000000000000000000" pitchFamily="2" charset="2"/>
              <a:buChar char="ü"/>
            </a:pPr>
            <a:r>
              <a:rPr lang="en-US" sz="2000" dirty="0"/>
              <a:t>Volume and duration of data stored, </a:t>
            </a:r>
          </a:p>
          <a:p>
            <a:pPr marL="698500" lvl="2" indent="-342900" algn="just">
              <a:lnSpc>
                <a:spcPct val="114000"/>
              </a:lnSpc>
              <a:spcBef>
                <a:spcPts val="0"/>
              </a:spcBef>
              <a:buFont typeface="Wingdings" panose="05000000000000000000" pitchFamily="2" charset="2"/>
              <a:buChar char="ü"/>
            </a:pPr>
            <a:r>
              <a:rPr lang="en-US" sz="2000" dirty="0"/>
              <a:t>Network bandwidth consumed, </a:t>
            </a:r>
          </a:p>
          <a:p>
            <a:pPr marL="698500" lvl="2" indent="-342900" algn="just">
              <a:lnSpc>
                <a:spcPct val="114000"/>
              </a:lnSpc>
              <a:spcBef>
                <a:spcPts val="0"/>
              </a:spcBef>
              <a:buFont typeface="Wingdings" panose="05000000000000000000" pitchFamily="2" charset="2"/>
              <a:buChar char="ü"/>
            </a:pPr>
            <a:r>
              <a:rPr lang="en-US" sz="2000" dirty="0"/>
              <a:t>Number of IP addresses </a:t>
            </a:r>
          </a:p>
          <a:p>
            <a:pPr marL="342900" lvl="2" indent="-342900" algn="just">
              <a:lnSpc>
                <a:spcPct val="114000"/>
              </a:lnSpc>
              <a:spcBef>
                <a:spcPts val="0"/>
              </a:spcBef>
              <a:buFont typeface="Wingdings" panose="05000000000000000000" pitchFamily="2" charset="2"/>
              <a:buChar char="v"/>
            </a:pPr>
            <a:r>
              <a:rPr lang="en-US" sz="2200" dirty="0"/>
              <a:t>The Cloud Provider runs the cloud software necessary to makes computing resources available to the IaaS Cloud Consumer through a set of service interfaces and computing resource abstractions, such as virtual machines and virtual network interfaces.</a:t>
            </a:r>
          </a:p>
          <a:p>
            <a:pPr marL="342900" lvl="2" indent="-342900" algn="just">
              <a:lnSpc>
                <a:spcPct val="114000"/>
              </a:lnSpc>
              <a:spcBef>
                <a:spcPts val="0"/>
              </a:spcBef>
              <a:buFont typeface="Wingdings" panose="05000000000000000000" pitchFamily="2" charset="2"/>
              <a:buChar char="v"/>
            </a:pPr>
            <a:r>
              <a:rPr lang="en-US" sz="2200" dirty="0"/>
              <a:t>The IaaS Cloud Consumer in turn uses these computing resources, such as a virtual computer, for their fundamental computing needs Compared to SaaS and PaaS Cloud Consumers</a:t>
            </a:r>
          </a:p>
          <a:p>
            <a:pPr marL="342900" lvl="2" indent="-342900" algn="just">
              <a:lnSpc>
                <a:spcPct val="114000"/>
              </a:lnSpc>
              <a:spcBef>
                <a:spcPts val="0"/>
              </a:spcBef>
              <a:buFont typeface="Wingdings" panose="05000000000000000000" pitchFamily="2" charset="2"/>
              <a:buChar char="v"/>
            </a:pPr>
            <a:r>
              <a:rPr lang="en-US" sz="2200" dirty="0"/>
              <a:t>An IaaS Cloud Consumer has access to more fundamental forms of computing resources</a:t>
            </a:r>
          </a:p>
        </p:txBody>
      </p:sp>
      <p:sp>
        <p:nvSpPr>
          <p:cNvPr id="4" name="Date Placeholder 3">
            <a:extLst>
              <a:ext uri="{FF2B5EF4-FFF2-40B4-BE49-F238E27FC236}">
                <a16:creationId xmlns:a16="http://schemas.microsoft.com/office/drawing/2014/main" id="{1B711084-DD0B-0591-2F43-725D816D4933}"/>
              </a:ext>
            </a:extLst>
          </p:cNvPr>
          <p:cNvSpPr>
            <a:spLocks noGrp="1"/>
          </p:cNvSpPr>
          <p:nvPr>
            <p:ph type="dt" sz="half" idx="10"/>
          </p:nvPr>
        </p:nvSpPr>
        <p:spPr/>
        <p:txBody>
          <a:bodyPr/>
          <a:lstStyle/>
          <a:p>
            <a:fld id="{681371B9-0493-4FA1-BE58-F793B1646A1A}" type="datetime1">
              <a:rPr lang="en-IN" smtClean="0"/>
              <a:t>07-10-2024</a:t>
            </a:fld>
            <a:endParaRPr lang="en-IN" dirty="0"/>
          </a:p>
        </p:txBody>
      </p:sp>
      <p:sp>
        <p:nvSpPr>
          <p:cNvPr id="5" name="Footer Placeholder 4">
            <a:extLst>
              <a:ext uri="{FF2B5EF4-FFF2-40B4-BE49-F238E27FC236}">
                <a16:creationId xmlns:a16="http://schemas.microsoft.com/office/drawing/2014/main" id="{D0C76C1A-0CED-EDC2-D9D6-BC4A405918C7}"/>
              </a:ext>
            </a:extLst>
          </p:cNvPr>
          <p:cNvSpPr>
            <a:spLocks noGrp="1"/>
          </p:cNvSpPr>
          <p:nvPr>
            <p:ph type="ftr" sz="quarter" idx="11"/>
          </p:nvPr>
        </p:nvSpPr>
        <p:spPr/>
        <p:txBody>
          <a:bodyPr/>
          <a:lstStyle/>
          <a:p>
            <a:r>
              <a:rPr lang="en-GB" b="1">
                <a:latin typeface="Arial" pitchFamily="34" charset="0"/>
                <a:ea typeface="Times New Roman" pitchFamily="18" charset="0"/>
                <a:cs typeface="Arial" pitchFamily="34" charset="0"/>
              </a:rPr>
              <a:t>EIE228 - IoT for Automation</a:t>
            </a:r>
            <a:endParaRPr lang="en-IN" dirty="0"/>
          </a:p>
        </p:txBody>
      </p:sp>
      <p:sp>
        <p:nvSpPr>
          <p:cNvPr id="6" name="Slide Number Placeholder 5">
            <a:extLst>
              <a:ext uri="{FF2B5EF4-FFF2-40B4-BE49-F238E27FC236}">
                <a16:creationId xmlns:a16="http://schemas.microsoft.com/office/drawing/2014/main" id="{C0B0A3D2-11D9-678F-4B43-549127B472F5}"/>
              </a:ext>
            </a:extLst>
          </p:cNvPr>
          <p:cNvSpPr>
            <a:spLocks noGrp="1"/>
          </p:cNvSpPr>
          <p:nvPr>
            <p:ph type="sldNum" sz="quarter" idx="12"/>
          </p:nvPr>
        </p:nvSpPr>
        <p:spPr/>
        <p:txBody>
          <a:bodyPr/>
          <a:lstStyle/>
          <a:p>
            <a:fld id="{109FE641-3CB4-439D-91EC-AFED2D1D9C79}" type="slidenum">
              <a:rPr lang="en-IN" smtClean="0"/>
              <a:pPr/>
              <a:t>64</a:t>
            </a:fld>
            <a:endParaRPr lang="en-IN" dirty="0"/>
          </a:p>
        </p:txBody>
      </p:sp>
    </p:spTree>
    <p:extLst>
      <p:ext uri="{BB962C8B-B14F-4D97-AF65-F5344CB8AC3E}">
        <p14:creationId xmlns:p14="http://schemas.microsoft.com/office/powerpoint/2010/main" val="2736367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system architecture of the </a:t>
            </a:r>
            <a:r>
              <a:rPr lang="en-US" b="1" dirty="0" err="1"/>
              <a:t>ThingWorx</a:t>
            </a:r>
            <a:r>
              <a:rPr lang="en-US" b="1" dirty="0"/>
              <a:t> </a:t>
            </a:r>
            <a:r>
              <a:rPr lang="en-US" b="1" dirty="0" err="1"/>
              <a:t>IoT</a:t>
            </a:r>
            <a:r>
              <a:rPr lang="en-US" b="1" dirty="0"/>
              <a:t> AEP. </a:t>
            </a:r>
            <a:endParaRPr lang="en-US" dirty="0"/>
          </a:p>
        </p:txBody>
      </p:sp>
      <p:pic>
        <p:nvPicPr>
          <p:cNvPr id="3" name="Picture 2" descr="Screen Shot 2018-05-07 at 1.54.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230" y="1422400"/>
            <a:ext cx="8792660" cy="4701321"/>
          </a:xfrm>
          <a:prstGeom prst="rect">
            <a:avLst/>
          </a:prstGeom>
        </p:spPr>
      </p:pic>
    </p:spTree>
    <p:extLst>
      <p:ext uri="{BB962C8B-B14F-4D97-AF65-F5344CB8AC3E}">
        <p14:creationId xmlns:p14="http://schemas.microsoft.com/office/powerpoint/2010/main" val="271212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ThingWorx</a:t>
            </a:r>
            <a:r>
              <a:rPr lang="en-US" b="1" dirty="0"/>
              <a:t>  IoT AEP</a:t>
            </a:r>
            <a:endParaRPr lang="en-US" dirty="0"/>
          </a:p>
        </p:txBody>
      </p:sp>
      <p:sp>
        <p:nvSpPr>
          <p:cNvPr id="3" name="Content Placeholder 2"/>
          <p:cNvSpPr>
            <a:spLocks noGrp="1"/>
          </p:cNvSpPr>
          <p:nvPr>
            <p:ph idx="1"/>
          </p:nvPr>
        </p:nvSpPr>
        <p:spPr/>
        <p:txBody>
          <a:bodyPr>
            <a:normAutofit/>
          </a:bodyPr>
          <a:lstStyle/>
          <a:p>
            <a:pPr algn="just"/>
            <a:r>
              <a:rPr lang="en-US" dirty="0" err="1"/>
              <a:t>ThingWorx</a:t>
            </a:r>
            <a:r>
              <a:rPr lang="en-US" dirty="0"/>
              <a:t> (http://www.thingworx.com/) is the industry’s leading </a:t>
            </a:r>
            <a:r>
              <a:rPr lang="en-US" dirty="0" err="1"/>
              <a:t>IoT</a:t>
            </a:r>
            <a:r>
              <a:rPr lang="en-US" dirty="0"/>
              <a:t> technology platform.</a:t>
            </a:r>
          </a:p>
          <a:p>
            <a:pPr algn="just"/>
            <a:r>
              <a:rPr lang="en-US" dirty="0"/>
              <a:t>It enables innovators to rapidly create, debug, and deploy game-changing applications, solutions, and experiences. </a:t>
            </a:r>
          </a:p>
          <a:p>
            <a:pPr algn="just"/>
            <a:r>
              <a:rPr lang="en-US" dirty="0"/>
              <a:t>The IoT platform enables end users to connect, create, analyze, and experience their ordinary things in totally new ways. </a:t>
            </a:r>
          </a:p>
          <a:p>
            <a:pPr algn="just"/>
            <a:r>
              <a:rPr lang="en-US" dirty="0"/>
              <a:t>With </a:t>
            </a:r>
            <a:r>
              <a:rPr lang="en-US" dirty="0" err="1"/>
              <a:t>ThingWorx</a:t>
            </a:r>
            <a:r>
              <a:rPr lang="en-US" dirty="0"/>
              <a:t>, users can</a:t>
            </a:r>
          </a:p>
          <a:p>
            <a:pPr algn="just">
              <a:buNone/>
            </a:pPr>
            <a:r>
              <a:rPr lang="en-US" dirty="0"/>
              <a:t>◾ Connect any device in the ecosystem to the </a:t>
            </a:r>
            <a:r>
              <a:rPr lang="en-US" dirty="0" err="1"/>
              <a:t>IoT</a:t>
            </a:r>
            <a:r>
              <a:rPr lang="en-US" dirty="0"/>
              <a:t> platform</a:t>
            </a:r>
          </a:p>
          <a:p>
            <a:pPr algn="just">
              <a:buNone/>
            </a:pPr>
            <a:r>
              <a:rPr lang="en-US" dirty="0"/>
              <a:t>◾ Remove complexity and develop </a:t>
            </a:r>
            <a:r>
              <a:rPr lang="en-US" dirty="0" err="1"/>
              <a:t>IoT</a:t>
            </a:r>
            <a:r>
              <a:rPr lang="en-US" dirty="0"/>
              <a:t> applications and solutions</a:t>
            </a:r>
          </a:p>
          <a:p>
            <a:pPr algn="just">
              <a:buNone/>
            </a:pPr>
            <a:r>
              <a:rPr lang="en-US" dirty="0"/>
              <a:t>◾ Quickly and easily automate complex big data analytics using integrated machine learning (ML) capabilities</a:t>
            </a:r>
          </a:p>
          <a:p>
            <a:pPr algn="just">
              <a:buNone/>
            </a:pPr>
            <a:r>
              <a:rPr lang="en-US" dirty="0"/>
              <a:t>◾ Deploy solutions to meet the needs of application/user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system architecture for the Microsoft Azure </a:t>
            </a:r>
            <a:r>
              <a:rPr lang="en-US" b="1" dirty="0" err="1"/>
              <a:t>IoT</a:t>
            </a:r>
            <a:r>
              <a:rPr lang="en-US" b="1" dirty="0"/>
              <a:t> hub </a:t>
            </a:r>
            <a:endParaRPr lang="en-US" dirty="0"/>
          </a:p>
        </p:txBody>
      </p:sp>
      <p:pic>
        <p:nvPicPr>
          <p:cNvPr id="3" name="Picture 2" descr="Screen Shot 2018-05-07 at 1.55.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230" y="2070100"/>
            <a:ext cx="8877273" cy="3214444"/>
          </a:xfrm>
          <a:prstGeom prst="rect">
            <a:avLst/>
          </a:prstGeom>
        </p:spPr>
      </p:pic>
    </p:spTree>
    <p:extLst>
      <p:ext uri="{BB962C8B-B14F-4D97-AF65-F5344CB8AC3E}">
        <p14:creationId xmlns:p14="http://schemas.microsoft.com/office/powerpoint/2010/main" val="3017030351"/>
      </p:ext>
    </p:extLst>
  </p:cSld>
  <p:clrMapOvr>
    <a:masterClrMapping/>
  </p:clrMapOvr>
</p:sld>
</file>

<file path=ppt/theme/theme1.xml><?xml version="1.0" encoding="utf-8"?>
<a:theme xmlns:a="http://schemas.openxmlformats.org/drawingml/2006/main" name="sastr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stra.potm" id="{7EB926F7-646A-42CB-B698-8C9520D490DC}" vid="{E04A87C6-FE5A-4F17-AD3D-E4A82E389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sastra</Template>
  <TotalTime>31762</TotalTime>
  <Words>5421</Words>
  <Application>Microsoft Office PowerPoint</Application>
  <PresentationFormat>Widescreen</PresentationFormat>
  <Paragraphs>483</Paragraphs>
  <Slides>64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Asap Condensed</vt:lpstr>
      <vt:lpstr>Calibri</vt:lpstr>
      <vt:lpstr>Cambria</vt:lpstr>
      <vt:lpstr>Wingdings</vt:lpstr>
      <vt:lpstr>sastra</vt:lpstr>
      <vt:lpstr>EIE228 – IoT for Automation For V Semester Minors in ROBOTICS &amp; AUTOMATION</vt:lpstr>
      <vt:lpstr>Contents</vt:lpstr>
      <vt:lpstr>IoT Application Enablement Platforms</vt:lpstr>
      <vt:lpstr>PowerPoint Presentation</vt:lpstr>
      <vt:lpstr>IoT and M2M sensor data platform by AerCloud </vt:lpstr>
      <vt:lpstr>IoT and M2M sensor data platform by AerCloud </vt:lpstr>
      <vt:lpstr>The system architecture of the ThingWorx IoT AEP. </vt:lpstr>
      <vt:lpstr>ThingWorx  IoT AEP</vt:lpstr>
      <vt:lpstr>The system architecture for the Microsoft Azure IoT hub </vt:lpstr>
      <vt:lpstr>The AWS IoT platform architecture. </vt:lpstr>
      <vt:lpstr>The vitria IoT analytics platform architecture </vt:lpstr>
      <vt:lpstr>Data Virtualization Platform</vt:lpstr>
      <vt:lpstr>PowerPoint Presentation</vt:lpstr>
      <vt:lpstr>IoT Data Visualization Platform</vt:lpstr>
      <vt:lpstr>IoT Data Visualization Platform</vt:lpstr>
      <vt:lpstr>Machine-to-Machine (M2M)</vt:lpstr>
      <vt:lpstr>Machine-to-Machine (M2M)</vt:lpstr>
      <vt:lpstr>Difference between IoT and M2M</vt:lpstr>
      <vt:lpstr>Difference between IoT and M2M</vt:lpstr>
      <vt:lpstr>Communication in IoT vs M2M</vt:lpstr>
      <vt:lpstr>PowerPoint Presentation</vt:lpstr>
      <vt:lpstr>PowerPoint Presentation</vt:lpstr>
      <vt:lpstr>Key Elements of SDN</vt:lpstr>
      <vt:lpstr>PowerPoint Presentation</vt:lpstr>
      <vt:lpstr>PowerPoint Presentation</vt:lpstr>
      <vt:lpstr>PowerPoint Presentation</vt:lpstr>
      <vt:lpstr>PowerPoint Presentation</vt:lpstr>
      <vt:lpstr>PowerPoint Presentation</vt:lpstr>
      <vt:lpstr>NFV – Network Function Virtualization</vt:lpstr>
      <vt:lpstr>Key Elements of NFV</vt:lpstr>
      <vt:lpstr>NFV Use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computing</vt:lpstr>
      <vt:lpstr>Cloud computing</vt:lpstr>
      <vt:lpstr>Cloud computing</vt:lpstr>
      <vt:lpstr>Cloud computing</vt:lpstr>
      <vt:lpstr>Cloud computing</vt:lpstr>
      <vt:lpstr>Cloud computing</vt:lpstr>
      <vt:lpstr>Cloud computing</vt:lpstr>
      <vt:lpstr>Cloud computing</vt:lpstr>
      <vt:lpstr>Cloud computing</vt:lpstr>
      <vt:lpstr>Cloud computing</vt:lpstr>
      <vt:lpstr>Cloud computing</vt:lpstr>
      <vt:lpstr>Cloud computing</vt:lpstr>
      <vt:lpstr>Cloud computing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keyarar5003@gmail.com</dc:creator>
  <cp:lastModifiedBy>Kuppan Chetty RM</cp:lastModifiedBy>
  <cp:revision>1598</cp:revision>
  <dcterms:created xsi:type="dcterms:W3CDTF">2020-07-31T06:11:46Z</dcterms:created>
  <dcterms:modified xsi:type="dcterms:W3CDTF">2024-10-07T06:40:39Z</dcterms:modified>
</cp:coreProperties>
</file>